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2029" r:id="rId8"/>
    <p:sldId id="2030" r:id="rId9"/>
    <p:sldId id="2042" r:id="rId10"/>
    <p:sldId id="2034" r:id="rId11"/>
    <p:sldId id="2031" r:id="rId12"/>
    <p:sldId id="2035" r:id="rId13"/>
    <p:sldId id="2036" r:id="rId14"/>
    <p:sldId id="2037" r:id="rId15"/>
    <p:sldId id="2038" r:id="rId16"/>
    <p:sldId id="2039" r:id="rId17"/>
    <p:sldId id="2040" r:id="rId18"/>
    <p:sldId id="2041" r:id="rId19"/>
    <p:sldId id="2043" r:id="rId20"/>
    <p:sldId id="2044" r:id="rId21"/>
    <p:sldId id="2046" r:id="rId22"/>
    <p:sldId id="2045" r:id="rId23"/>
    <p:sldId id="2047" r:id="rId24"/>
    <p:sldId id="2048" r:id="rId25"/>
    <p:sldId id="2049" r:id="rId26"/>
    <p:sldId id="2050" r:id="rId27"/>
    <p:sldId id="2051" r:id="rId28"/>
    <p:sldId id="2052" r:id="rId29"/>
    <p:sldId id="2053" r:id="rId30"/>
    <p:sldId id="2054" r:id="rId31"/>
    <p:sldId id="2055" r:id="rId32"/>
    <p:sldId id="2056" r:id="rId33"/>
    <p:sldId id="2058" r:id="rId34"/>
    <p:sldId id="2057"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4E9AEE"/>
    <a:srgbClr val="59595A"/>
    <a:srgbClr val="00FA00"/>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2022/12/25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73837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halide-lang.org/papers/autoscheduler2019.html" TargetMode="External"/><Relationship Id="rId2" Type="http://schemas.openxmlformats.org/officeDocument/2006/relationships/hyperlink" Target="https://www.cs.cornell.edu/courses/cs6120/2019fa/blog/halide-autoscheduler/" TargetMode="External"/><Relationship Id="rId1" Type="http://schemas.openxmlformats.org/officeDocument/2006/relationships/slideLayout" Target="../slideLayouts/slideLayout5.xml"/><Relationship Id="rId5" Type="http://schemas.openxmlformats.org/officeDocument/2006/relationships/hyperlink" Target="https://oldpan.me/archives/learn-a-little-halide" TargetMode="External"/><Relationship Id="rId4" Type="http://schemas.openxmlformats.org/officeDocument/2006/relationships/hyperlink" Target="https://www.modb.pro/db/32625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8.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a:solidFill>
                  <a:schemeClr val="bg1"/>
                </a:solidFill>
                <a:latin typeface="Microsoft YaHei" panose="020B0503020204020204" pitchFamily="34" charset="-122"/>
                <a:ea typeface="Microsoft YaHei" panose="020B0503020204020204" pitchFamily="34" charset="-122"/>
              </a:rPr>
              <a:t>-</a:t>
            </a:r>
            <a:r>
              <a:rPr lang="zh-CN" altLang="en-US" sz="4000">
                <a:solidFill>
                  <a:schemeClr val="bg1"/>
                </a:solidFill>
                <a:latin typeface="Microsoft YaHei" panose="020B0503020204020204" pitchFamily="34" charset="-122"/>
                <a:ea typeface="Microsoft YaHei" panose="020B0503020204020204" pitchFamily="34" charset="-122"/>
              </a:rPr>
              <a:t>后</a:t>
            </a:r>
            <a:r>
              <a:rPr lang="zh-CN" altLang="en-US" sz="4000" dirty="0">
                <a:solidFill>
                  <a:schemeClr val="bg1"/>
                </a:solidFill>
                <a:latin typeface="Microsoft YaHei" panose="020B0503020204020204" pitchFamily="34" charset="-122"/>
                <a:ea typeface="Microsoft YaHei" panose="020B0503020204020204" pitchFamily="34" charset="-122"/>
              </a:rPr>
              <a:t>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算子计算与调度</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099E-B71C-3543-AE7D-2CA727E408A8}"/>
              </a:ext>
            </a:extLst>
          </p:cNvPr>
          <p:cNvSpPr>
            <a:spLocks noGrp="1"/>
          </p:cNvSpPr>
          <p:nvPr>
            <p:ph type="title"/>
          </p:nvPr>
        </p:nvSpPr>
        <p:spPr/>
        <p:txBody>
          <a:bodyPr/>
          <a:lstStyle/>
          <a:p>
            <a:r>
              <a:rPr lang="zh-CN" altLang="en-US" dirty="0"/>
              <a:t>算子的调度</a:t>
            </a:r>
            <a:endParaRPr kumimoji="1" lang="zh-CN" altLang="en-US" dirty="0"/>
          </a:p>
        </p:txBody>
      </p:sp>
      <p:sp>
        <p:nvSpPr>
          <p:cNvPr id="4" name="内容占位符 3">
            <a:extLst>
              <a:ext uri="{FF2B5EF4-FFF2-40B4-BE49-F238E27FC236}">
                <a16:creationId xmlns:a16="http://schemas.microsoft.com/office/drawing/2014/main" id="{D5C83020-D282-2B49-8E9F-836BA519096B}"/>
              </a:ext>
            </a:extLst>
          </p:cNvPr>
          <p:cNvSpPr>
            <a:spLocks noGrp="1"/>
          </p:cNvSpPr>
          <p:nvPr>
            <p:ph sz="half" idx="1"/>
          </p:nvPr>
        </p:nvSpPr>
        <p:spPr>
          <a:xfrm>
            <a:off x="623635" y="1268760"/>
            <a:ext cx="10963473" cy="4608512"/>
          </a:xfrm>
        </p:spPr>
        <p:txBody>
          <a:bodyPr/>
          <a:lstStyle/>
          <a:p>
            <a:pPr>
              <a:lnSpc>
                <a:spcPct val="150000"/>
              </a:lnSpc>
            </a:pPr>
            <a:r>
              <a:rPr lang="zh-CN" altLang="en-US" dirty="0"/>
              <a:t>简单改变一下执行次序，将上述循环嵌套中的</a:t>
            </a:r>
            <a:r>
              <a:rPr lang="en-US" altLang="zh-CN" dirty="0"/>
              <a:t>x</a:t>
            </a:r>
            <a:r>
              <a:rPr lang="zh-CN" altLang="en-US" dirty="0"/>
              <a:t>和</a:t>
            </a:r>
            <a:r>
              <a:rPr lang="en-US" altLang="zh-CN" dirty="0"/>
              <a:t>y</a:t>
            </a:r>
            <a:r>
              <a:rPr lang="zh-CN" altLang="en-US" dirty="0"/>
              <a:t>的顺序改变一下：</a:t>
            </a: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393A6F07-B68E-754F-AE4E-F1F96399DC55}"/>
              </a:ext>
            </a:extLst>
          </p:cNvPr>
          <p:cNvPicPr>
            <a:picLocks noChangeAspect="1"/>
          </p:cNvPicPr>
          <p:nvPr/>
        </p:nvPicPr>
        <p:blipFill>
          <a:blip r:embed="rId2"/>
          <a:stretch>
            <a:fillRect/>
          </a:stretch>
        </p:blipFill>
        <p:spPr>
          <a:xfrm>
            <a:off x="449449" y="2200923"/>
            <a:ext cx="11311843" cy="3676349"/>
          </a:xfrm>
          <a:prstGeom prst="rect">
            <a:avLst/>
          </a:prstGeom>
        </p:spPr>
      </p:pic>
      <p:sp>
        <p:nvSpPr>
          <p:cNvPr id="6" name="矩形 5">
            <a:extLst>
              <a:ext uri="{FF2B5EF4-FFF2-40B4-BE49-F238E27FC236}">
                <a16:creationId xmlns:a16="http://schemas.microsoft.com/office/drawing/2014/main" id="{E5BC5B57-7934-974F-95D0-B55821ED5AB7}"/>
              </a:ext>
            </a:extLst>
          </p:cNvPr>
          <p:cNvSpPr/>
          <p:nvPr/>
        </p:nvSpPr>
        <p:spPr>
          <a:xfrm>
            <a:off x="9389600" y="2276872"/>
            <a:ext cx="2284600" cy="369332"/>
          </a:xfrm>
          <a:prstGeom prst="rect">
            <a:avLst/>
          </a:prstGeom>
        </p:spPr>
        <p:txBody>
          <a:bodyPr wrap="none">
            <a:spAutoFit/>
          </a:bodyPr>
          <a:lstStyle/>
          <a:p>
            <a:r>
              <a:rPr lang="en-US" altLang="zh-CN" dirty="0">
                <a:solidFill>
                  <a:srgbClr val="CA5A5A"/>
                </a:solidFill>
                <a:latin typeface="Gill Sans MT" panose="020B0502020104020203" pitchFamily="34" charset="0"/>
              </a:rPr>
              <a:t>Time used:3992.35 ms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948797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7137F-6DA4-8A45-82EB-A5E9D437A824}"/>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Why</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Difference?</a:t>
            </a:r>
            <a:endParaRPr kumimoji="1"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6F2B2FED-DCB7-924C-8989-B21FA6A43A59}"/>
              </a:ext>
            </a:extLst>
          </p:cNvPr>
          <p:cNvSpPr>
            <a:spLocks noGrp="1"/>
          </p:cNvSpPr>
          <p:nvPr>
            <p:ph sz="half" idx="1"/>
          </p:nvPr>
        </p:nvSpPr>
        <p:spPr/>
        <p:txBody>
          <a:bodyPr/>
          <a:lstStyle/>
          <a:p>
            <a:pPr>
              <a:lnSpc>
                <a:spcPct val="150000"/>
              </a:lnSpc>
            </a:pPr>
            <a:r>
              <a:rPr lang="zh-CN" altLang="en-US" dirty="0"/>
              <a:t>上述两种操作执行的算法功能是一样的，但是速度为什么会有差别。究其原因，这差别和算法本身没什么关系，而与硬件的设计是有巨大关系，例如并行性和局部性。</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在硬件层面上极致优化结果，比之前的算法快了</a:t>
            </a:r>
            <a:r>
              <a:rPr lang="en-US" altLang="zh-CN" dirty="0"/>
              <a:t>10</a:t>
            </a:r>
            <a:r>
              <a:rPr lang="zh-CN" altLang="en-US" dirty="0"/>
              <a:t>倍，其中用到了</a:t>
            </a:r>
            <a:r>
              <a:rPr lang="en-US" altLang="zh-CN" dirty="0"/>
              <a:t>SIMD(</a:t>
            </a:r>
            <a:r>
              <a:rPr lang="zh-CN" altLang="en-US" dirty="0"/>
              <a:t>单指令多数据流</a:t>
            </a:r>
            <a:r>
              <a:rPr lang="en-US" altLang="zh-CN" dirty="0"/>
              <a:t>)</a:t>
            </a:r>
            <a:r>
              <a:rPr lang="zh-CN" altLang="en-US" dirty="0"/>
              <a:t>、以及平铺（</a:t>
            </a:r>
            <a:r>
              <a:rPr lang="en-US" altLang="zh-CN" dirty="0"/>
              <a:t>Tiling</a:t>
            </a:r>
            <a:r>
              <a:rPr lang="zh-CN" altLang="en-US" dirty="0"/>
              <a:t>）、展开（</a:t>
            </a:r>
            <a:r>
              <a:rPr lang="en-US" altLang="zh-CN" dirty="0"/>
              <a:t>Unrolling</a:t>
            </a:r>
            <a:r>
              <a:rPr lang="zh-CN" altLang="en-US" dirty="0"/>
              <a:t>）和向量化（</a:t>
            </a:r>
            <a:r>
              <a:rPr lang="en-US" altLang="zh-CN" dirty="0"/>
              <a:t>Vectorization</a:t>
            </a:r>
            <a:r>
              <a:rPr lang="zh-CN" altLang="en-US" dirty="0"/>
              <a:t>）等常用技术。充分利用了硬件的性能，从而不改变算法本身设计的前提下最大化提升程序执行的速度。</a:t>
            </a:r>
          </a:p>
        </p:txBody>
      </p:sp>
      <p:sp>
        <p:nvSpPr>
          <p:cNvPr id="6" name="下箭头 5">
            <a:extLst>
              <a:ext uri="{FF2B5EF4-FFF2-40B4-BE49-F238E27FC236}">
                <a16:creationId xmlns:a16="http://schemas.microsoft.com/office/drawing/2014/main" id="{52B56CE0-9EC3-0943-86FF-468577C69D46}"/>
              </a:ext>
            </a:extLst>
          </p:cNvPr>
          <p:cNvSpPr/>
          <p:nvPr/>
        </p:nvSpPr>
        <p:spPr bwMode="auto">
          <a:xfrm>
            <a:off x="5234285" y="2636912"/>
            <a:ext cx="1728192" cy="1440160"/>
          </a:xfrm>
          <a:prstGeom prst="downArrow">
            <a:avLst>
              <a:gd name="adj1" fmla="val 41075"/>
              <a:gd name="adj2" fmla="val 76009"/>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6299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F49AF78-9CC5-7F44-9037-0DCF6C9F0D09}"/>
              </a:ext>
            </a:extLst>
          </p:cNvPr>
          <p:cNvSpPr>
            <a:spLocks noGrp="1"/>
          </p:cNvSpPr>
          <p:nvPr>
            <p:ph type="title"/>
          </p:nvPr>
        </p:nvSpPr>
        <p:spPr/>
        <p:txBody>
          <a:bodyPr/>
          <a:lstStyle/>
          <a:p>
            <a:r>
              <a:rPr lang="zh-CN" altLang="en-US" dirty="0"/>
              <a:t>算子的调度</a:t>
            </a:r>
          </a:p>
        </p:txBody>
      </p:sp>
      <p:sp>
        <p:nvSpPr>
          <p:cNvPr id="9" name="内容占位符 8">
            <a:extLst>
              <a:ext uri="{FF2B5EF4-FFF2-40B4-BE49-F238E27FC236}">
                <a16:creationId xmlns:a16="http://schemas.microsoft.com/office/drawing/2014/main" id="{9F1192E4-419B-7C4A-B686-83F7D91FBF57}"/>
              </a:ext>
            </a:extLst>
          </p:cNvPr>
          <p:cNvSpPr>
            <a:spLocks noGrp="1"/>
          </p:cNvSpPr>
          <p:nvPr>
            <p:ph sz="half" idx="1"/>
          </p:nvPr>
        </p:nvSpPr>
        <p:spPr/>
        <p:txBody>
          <a:bodyPr/>
          <a:lstStyle/>
          <a:p>
            <a:pPr marL="0" indent="0" eaLnBrk="1" latinLnBrk="1" hangingPunct="1">
              <a:lnSpc>
                <a:spcPct val="150000"/>
              </a:lnSpc>
              <a:buNone/>
            </a:pPr>
            <a:r>
              <a:rPr lang="zh-CN" altLang="en-US" dirty="0"/>
              <a:t>在硬件层面上极致优化结果，比之前的算法快了</a:t>
            </a:r>
            <a:r>
              <a:rPr lang="en-US" altLang="zh-CN" dirty="0"/>
              <a:t>10</a:t>
            </a:r>
            <a:r>
              <a:rPr lang="zh-CN" altLang="en-US" dirty="0"/>
              <a:t>倍，其中用到了</a:t>
            </a:r>
            <a:r>
              <a:rPr lang="en-US" altLang="zh-CN" dirty="0"/>
              <a:t>SIMD</a:t>
            </a:r>
            <a:r>
              <a:rPr lang="zh-CN" altLang="en-US" dirty="0"/>
              <a:t>（单指令多数据流）、以及平铺（</a:t>
            </a:r>
            <a:r>
              <a:rPr lang="en-US" altLang="zh-CN" dirty="0"/>
              <a:t>Tiling</a:t>
            </a:r>
            <a:r>
              <a:rPr lang="zh-CN" altLang="en-US" dirty="0"/>
              <a:t>）、展开（</a:t>
            </a:r>
            <a:r>
              <a:rPr lang="en-US" altLang="zh-CN" dirty="0"/>
              <a:t>Unrolling</a:t>
            </a:r>
            <a:r>
              <a:rPr lang="zh-CN" altLang="en-US" dirty="0"/>
              <a:t>）和向量化（</a:t>
            </a:r>
            <a:r>
              <a:rPr lang="en-US" altLang="zh-CN" dirty="0"/>
              <a:t>Vectorization</a:t>
            </a:r>
            <a:r>
              <a:rPr lang="zh-CN" altLang="en-US" dirty="0"/>
              <a:t>）等常用技术。</a:t>
            </a:r>
            <a:endParaRPr lang="en-US" altLang="zh-CN" dirty="0"/>
          </a:p>
          <a:p>
            <a:pPr marL="0" indent="0" eaLnBrk="1" latinLnBrk="1" hangingPunct="1">
              <a:lnSpc>
                <a:spcPct val="150000"/>
              </a:lnSpc>
              <a:buNone/>
            </a:pPr>
            <a:endParaRPr lang="en-US" altLang="zh-CN" dirty="0"/>
          </a:p>
          <a:p>
            <a:pPr marL="0" indent="0" eaLnBrk="1" latinLnBrk="1" hangingPunct="1">
              <a:lnSpc>
                <a:spcPct val="150000"/>
              </a:lnSpc>
              <a:buNone/>
            </a:pPr>
            <a:r>
              <a:rPr lang="zh-CN" altLang="en-US" dirty="0"/>
              <a:t>充分利用了硬件的性能，从而不改变算法本身设计的前提下最大化提升程序执行的速度。</a:t>
            </a:r>
          </a:p>
          <a:p>
            <a:pPr marL="0" indent="0" eaLnBrk="1" latinLnBrk="1" hangingPunct="1">
              <a:lnSpc>
                <a:spcPct val="150000"/>
              </a:lnSpc>
              <a:buNone/>
            </a:pPr>
            <a:endParaRPr lang="zh-CN" altLang="en-US" dirty="0"/>
          </a:p>
        </p:txBody>
      </p:sp>
      <p:pic>
        <p:nvPicPr>
          <p:cNvPr id="7" name="图片 6">
            <a:extLst>
              <a:ext uri="{FF2B5EF4-FFF2-40B4-BE49-F238E27FC236}">
                <a16:creationId xmlns:a16="http://schemas.microsoft.com/office/drawing/2014/main" id="{F7EB1619-04C4-724A-892E-D965EAC2ACE4}"/>
              </a:ext>
            </a:extLst>
          </p:cNvPr>
          <p:cNvPicPr>
            <a:picLocks noChangeAspect="1"/>
          </p:cNvPicPr>
          <p:nvPr/>
        </p:nvPicPr>
        <p:blipFill>
          <a:blip r:embed="rId2"/>
          <a:stretch>
            <a:fillRect/>
          </a:stretch>
        </p:blipFill>
        <p:spPr>
          <a:xfrm>
            <a:off x="6192712" y="1412776"/>
            <a:ext cx="5394397" cy="4726284"/>
          </a:xfrm>
          <a:prstGeom prst="rect">
            <a:avLst/>
          </a:prstGeom>
        </p:spPr>
      </p:pic>
    </p:spTree>
    <p:extLst>
      <p:ext uri="{BB962C8B-B14F-4D97-AF65-F5344CB8AC3E}">
        <p14:creationId xmlns:p14="http://schemas.microsoft.com/office/powerpoint/2010/main" val="241671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32D87-DBDE-E547-B6FF-E90344F06BB9}"/>
              </a:ext>
            </a:extLst>
          </p:cNvPr>
          <p:cNvSpPr>
            <a:spLocks noGrp="1"/>
          </p:cNvSpPr>
          <p:nvPr>
            <p:ph type="title"/>
          </p:nvPr>
        </p:nvSpPr>
        <p:spPr/>
        <p:txBody>
          <a:bodyPr/>
          <a:lstStyle/>
          <a:p>
            <a:r>
              <a:rPr lang="zh-CN" altLang="en-US" dirty="0"/>
              <a:t>算子的计算与调度</a:t>
            </a:r>
            <a:endParaRPr kumimoji="1" lang="zh-CN" altLang="en-US" dirty="0"/>
          </a:p>
        </p:txBody>
      </p:sp>
      <p:sp>
        <p:nvSpPr>
          <p:cNvPr id="5" name="内容占位符 4">
            <a:extLst>
              <a:ext uri="{FF2B5EF4-FFF2-40B4-BE49-F238E27FC236}">
                <a16:creationId xmlns:a16="http://schemas.microsoft.com/office/drawing/2014/main" id="{9D567DA7-0314-2049-B143-48B5C558357E}"/>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算子调度具体执行的所有可能的调度方式称为调度空间，</a:t>
            </a:r>
            <a:r>
              <a:rPr lang="en-US" altLang="zh-CN" dirty="0">
                <a:latin typeface="Gill Sans MT" panose="020B0502020104020203" pitchFamily="34" charset="0"/>
              </a:rPr>
              <a:t>AI</a:t>
            </a:r>
            <a:r>
              <a:rPr lang="zh-CN" altLang="en-US" dirty="0">
                <a:latin typeface="Gill Sans MT" panose="020B0502020104020203" pitchFamily="34" charset="0"/>
              </a:rPr>
              <a:t> 编译器优化的目的就是为算子提供一种最优的调度，使得算子在硬件上运行时间最优。</a:t>
            </a:r>
          </a:p>
        </p:txBody>
      </p:sp>
    </p:spTree>
    <p:extLst>
      <p:ext uri="{BB962C8B-B14F-4D97-AF65-F5344CB8AC3E}">
        <p14:creationId xmlns:p14="http://schemas.microsoft.com/office/powerpoint/2010/main" val="30096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调度树</a:t>
            </a:r>
            <a:endParaRPr kumimoji="1" lang="en-US" altLang="zh-CN" dirty="0"/>
          </a:p>
          <a:p>
            <a:r>
              <a:rPr lang="en-US" altLang="zh-CN" dirty="0"/>
              <a:t>schedule trees</a:t>
            </a:r>
            <a:endParaRPr kumimoji="1" lang="zh-CN" altLang="en-US" dirty="0"/>
          </a:p>
        </p:txBody>
      </p:sp>
    </p:spTree>
    <p:extLst>
      <p:ext uri="{BB962C8B-B14F-4D97-AF65-F5344CB8AC3E}">
        <p14:creationId xmlns:p14="http://schemas.microsoft.com/office/powerpoint/2010/main" val="489831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调度策略 </a:t>
            </a:r>
            <a:r>
              <a:rPr lang="en-US" altLang="zh-CN" dirty="0"/>
              <a:t>Schedule Primitives</a:t>
            </a:r>
            <a:endParaRPr lang="zh-CN" altLang="en-US" dirty="0"/>
          </a:p>
        </p:txBody>
      </p:sp>
      <p:sp>
        <p:nvSpPr>
          <p:cNvPr id="4" name="内容占位符 3">
            <a:extLst>
              <a:ext uri="{FF2B5EF4-FFF2-40B4-BE49-F238E27FC236}">
                <a16:creationId xmlns:a16="http://schemas.microsoft.com/office/drawing/2014/main" id="{BFBB47C4-3DEB-1248-88B9-32799E621F74}"/>
              </a:ext>
            </a:extLst>
          </p:cNvPr>
          <p:cNvSpPr>
            <a:spLocks noGrp="1"/>
          </p:cNvSpPr>
          <p:nvPr>
            <p:ph sz="half" idx="1"/>
          </p:nvPr>
        </p:nvSpPr>
        <p:spPr/>
        <p:txBody>
          <a:bodyPr/>
          <a:lstStyle/>
          <a:p>
            <a:pPr marL="0" indent="0">
              <a:buNone/>
            </a:pPr>
            <a:r>
              <a:rPr lang="en-US" altLang="zh-CN" b="1" dirty="0"/>
              <a:t>Halide</a:t>
            </a:r>
            <a:r>
              <a:rPr lang="zh-CN" altLang="en-US" b="1" dirty="0"/>
              <a:t>：</a:t>
            </a:r>
            <a:endParaRPr lang="en-US" altLang="zh-CN" b="1" dirty="0"/>
          </a:p>
          <a:p>
            <a:r>
              <a:rPr lang="en-US" altLang="zh-CN" sz="1800" dirty="0"/>
              <a:t>Reorder(</a:t>
            </a:r>
            <a:r>
              <a:rPr lang="zh-CN" altLang="en-US" sz="1800" dirty="0"/>
              <a:t>交换</a:t>
            </a:r>
            <a:r>
              <a:rPr lang="en-US" altLang="zh-CN" sz="1800" dirty="0"/>
              <a:t>)</a:t>
            </a:r>
            <a:r>
              <a:rPr lang="zh-CN" altLang="en-US" sz="1800" dirty="0"/>
              <a:t>、</a:t>
            </a:r>
            <a:r>
              <a:rPr lang="en-US" altLang="zh-CN" sz="1800" dirty="0"/>
              <a:t>Split(</a:t>
            </a:r>
            <a:r>
              <a:rPr lang="zh-CN" altLang="en-US" sz="1800" dirty="0"/>
              <a:t>拆分</a:t>
            </a:r>
            <a:r>
              <a:rPr lang="en-US" altLang="zh-CN" sz="1800" dirty="0"/>
              <a:t>)</a:t>
            </a:r>
            <a:r>
              <a:rPr lang="zh-CN" altLang="en-US" sz="1800" dirty="0"/>
              <a:t>、</a:t>
            </a:r>
            <a:r>
              <a:rPr lang="en-US" altLang="zh-CN" sz="1800" dirty="0"/>
              <a:t>Fuse(</a:t>
            </a:r>
            <a:r>
              <a:rPr lang="zh-CN" altLang="en-US" sz="1800" dirty="0"/>
              <a:t>融合</a:t>
            </a:r>
            <a:r>
              <a:rPr lang="en-US" altLang="zh-CN" sz="1800" dirty="0"/>
              <a:t>)</a:t>
            </a:r>
            <a:r>
              <a:rPr lang="zh-CN" altLang="en-US" sz="1800" dirty="0"/>
              <a:t>、</a:t>
            </a:r>
            <a:r>
              <a:rPr lang="en-US" altLang="zh-CN" sz="1800" dirty="0"/>
              <a:t>Tile(</a:t>
            </a:r>
            <a:r>
              <a:rPr lang="zh-CN" altLang="en-US" sz="1800" dirty="0"/>
              <a:t>平铺</a:t>
            </a:r>
            <a:r>
              <a:rPr lang="en-US" altLang="zh-CN" sz="1800" dirty="0"/>
              <a:t>)</a:t>
            </a:r>
            <a:r>
              <a:rPr lang="zh-CN" altLang="en-US" sz="1800" dirty="0"/>
              <a:t>、</a:t>
            </a:r>
            <a:r>
              <a:rPr lang="en-US" altLang="zh-CN" sz="1800" dirty="0"/>
              <a:t>Vector(</a:t>
            </a:r>
            <a:r>
              <a:rPr lang="zh-CN" altLang="en-US" sz="1800" dirty="0"/>
              <a:t>向量化</a:t>
            </a:r>
            <a:r>
              <a:rPr lang="en-US" altLang="zh-CN" sz="1800" dirty="0"/>
              <a:t>)</a:t>
            </a:r>
            <a:r>
              <a:rPr lang="zh-CN" altLang="en-US" sz="1800" dirty="0"/>
              <a:t>、展开</a:t>
            </a:r>
            <a:r>
              <a:rPr lang="en-US" altLang="zh-CN" sz="1800" dirty="0"/>
              <a:t>(Unrolling)</a:t>
            </a:r>
            <a:r>
              <a:rPr lang="zh-CN" altLang="en-US" sz="1800" dirty="0"/>
              <a:t>、并行</a:t>
            </a:r>
            <a:r>
              <a:rPr lang="en-US" altLang="zh-CN" sz="1800" dirty="0"/>
              <a:t>(Parallelizing)</a:t>
            </a:r>
          </a:p>
          <a:p>
            <a:endParaRPr lang="en-US" altLang="zh-CN" sz="1800" dirty="0"/>
          </a:p>
          <a:p>
            <a:pPr marL="0" indent="0">
              <a:buNone/>
            </a:pPr>
            <a:r>
              <a:rPr lang="en-US" altLang="zh-CN" b="1" dirty="0"/>
              <a:t>TVM</a:t>
            </a:r>
            <a:r>
              <a:rPr lang="zh-CN" altLang="en-US" b="1" dirty="0"/>
              <a:t>：</a:t>
            </a:r>
            <a:endParaRPr lang="en-US" altLang="zh-CN" b="1" dirty="0"/>
          </a:p>
          <a:p>
            <a:r>
              <a:rPr lang="en-US" altLang="zh-CN" sz="1800" dirty="0"/>
              <a:t>Reorder(</a:t>
            </a:r>
            <a:r>
              <a:rPr lang="zh-CN" altLang="en-US" sz="1800" dirty="0"/>
              <a:t>交换</a:t>
            </a:r>
            <a:r>
              <a:rPr lang="en-US" altLang="zh-CN" sz="1800" dirty="0"/>
              <a:t>)</a:t>
            </a:r>
            <a:r>
              <a:rPr lang="zh-CN" altLang="en-US" sz="1800" dirty="0"/>
              <a:t>、</a:t>
            </a:r>
            <a:r>
              <a:rPr lang="en-US" altLang="zh-CN" sz="1800" dirty="0"/>
              <a:t>Split(</a:t>
            </a:r>
            <a:r>
              <a:rPr lang="zh-CN" altLang="en-US" sz="1800" dirty="0"/>
              <a:t>拆分</a:t>
            </a:r>
            <a:r>
              <a:rPr lang="en-US" altLang="zh-CN" sz="1800" dirty="0"/>
              <a:t>)</a:t>
            </a:r>
            <a:r>
              <a:rPr lang="zh-CN" altLang="en-US" sz="1800" dirty="0"/>
              <a:t>、</a:t>
            </a:r>
            <a:r>
              <a:rPr lang="en-US" altLang="zh-CN" sz="1800" dirty="0"/>
              <a:t>Fuse(</a:t>
            </a:r>
            <a:r>
              <a:rPr lang="zh-CN" altLang="en-US" sz="1800" dirty="0"/>
              <a:t>融合</a:t>
            </a:r>
            <a:r>
              <a:rPr lang="en-US" altLang="zh-CN" sz="1800" dirty="0"/>
              <a:t>)</a:t>
            </a:r>
            <a:r>
              <a:rPr lang="zh-CN" altLang="en-US" sz="1800" dirty="0"/>
              <a:t>、</a:t>
            </a:r>
            <a:r>
              <a:rPr lang="en-US" altLang="zh-CN" sz="1800" dirty="0"/>
              <a:t>Tile(</a:t>
            </a:r>
            <a:r>
              <a:rPr lang="zh-CN" altLang="en-US" sz="1800" dirty="0"/>
              <a:t>平铺</a:t>
            </a:r>
            <a:r>
              <a:rPr lang="en-US" altLang="zh-CN" sz="1800" dirty="0"/>
              <a:t>)</a:t>
            </a:r>
            <a:r>
              <a:rPr lang="zh-CN" altLang="en-US" sz="1800" dirty="0"/>
              <a:t>、</a:t>
            </a:r>
            <a:r>
              <a:rPr lang="en-US" altLang="zh-CN" sz="1800" dirty="0"/>
              <a:t>Vector(</a:t>
            </a:r>
            <a:r>
              <a:rPr lang="zh-CN" altLang="en-US" sz="1800" dirty="0"/>
              <a:t>向量化</a:t>
            </a:r>
            <a:r>
              <a:rPr lang="en-US" altLang="zh-CN" sz="1800" dirty="0"/>
              <a:t>)</a:t>
            </a:r>
            <a:r>
              <a:rPr lang="zh-CN" altLang="en-US" sz="1800" dirty="0"/>
              <a:t>、展开</a:t>
            </a:r>
            <a:r>
              <a:rPr lang="en-US" altLang="zh-CN" sz="1800" dirty="0"/>
              <a:t>(Unrolling)</a:t>
            </a:r>
            <a:r>
              <a:rPr lang="zh-CN" altLang="en-US" sz="1800" dirty="0"/>
              <a:t>、绑定</a:t>
            </a:r>
            <a:r>
              <a:rPr lang="en-US" altLang="zh-CN" sz="1800" dirty="0"/>
              <a:t>(binding)</a:t>
            </a:r>
          </a:p>
          <a:p>
            <a:endParaRPr lang="zh-CN" altLang="en-US" sz="1800" dirty="0"/>
          </a:p>
        </p:txBody>
      </p:sp>
    </p:spTree>
    <p:extLst>
      <p:ext uri="{BB962C8B-B14F-4D97-AF65-F5344CB8AC3E}">
        <p14:creationId xmlns:p14="http://schemas.microsoft.com/office/powerpoint/2010/main" val="3086209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计算特征</a:t>
            </a:r>
          </a:p>
        </p:txBody>
      </p:sp>
      <p:pic>
        <p:nvPicPr>
          <p:cNvPr id="6" name="图片 5">
            <a:extLst>
              <a:ext uri="{FF2B5EF4-FFF2-40B4-BE49-F238E27FC236}">
                <a16:creationId xmlns:a16="http://schemas.microsoft.com/office/drawing/2014/main" id="{6A3C9CB7-C43D-6647-9DE0-81074DB26654}"/>
              </a:ext>
            </a:extLst>
          </p:cNvPr>
          <p:cNvPicPr>
            <a:picLocks noChangeAspect="1"/>
          </p:cNvPicPr>
          <p:nvPr/>
        </p:nvPicPr>
        <p:blipFill>
          <a:blip r:embed="rId2"/>
          <a:stretch>
            <a:fillRect/>
          </a:stretch>
        </p:blipFill>
        <p:spPr>
          <a:xfrm>
            <a:off x="2183489" y="1438192"/>
            <a:ext cx="9315492" cy="4507055"/>
          </a:xfrm>
          <a:prstGeom prst="rect">
            <a:avLst/>
          </a:prstGeom>
        </p:spPr>
      </p:pic>
      <p:pic>
        <p:nvPicPr>
          <p:cNvPr id="7" name="图片 6">
            <a:extLst>
              <a:ext uri="{FF2B5EF4-FFF2-40B4-BE49-F238E27FC236}">
                <a16:creationId xmlns:a16="http://schemas.microsoft.com/office/drawing/2014/main" id="{80F1B68F-D590-534D-9F15-085D11C1D1EE}"/>
              </a:ext>
            </a:extLst>
          </p:cNvPr>
          <p:cNvPicPr>
            <a:picLocks noChangeAspect="1"/>
          </p:cNvPicPr>
          <p:nvPr/>
        </p:nvPicPr>
        <p:blipFill>
          <a:blip r:embed="rId3"/>
          <a:stretch>
            <a:fillRect/>
          </a:stretch>
        </p:blipFill>
        <p:spPr>
          <a:xfrm>
            <a:off x="603396" y="1432300"/>
            <a:ext cx="1226274" cy="4606005"/>
          </a:xfrm>
          <a:prstGeom prst="rect">
            <a:avLst/>
          </a:prstGeom>
        </p:spPr>
      </p:pic>
      <p:cxnSp>
        <p:nvCxnSpPr>
          <p:cNvPr id="8" name="直线箭头连接符 7">
            <a:extLst>
              <a:ext uri="{FF2B5EF4-FFF2-40B4-BE49-F238E27FC236}">
                <a16:creationId xmlns:a16="http://schemas.microsoft.com/office/drawing/2014/main" id="{F53DED47-7A94-0C4A-9777-D91219BAFF05}"/>
              </a:ext>
            </a:extLst>
          </p:cNvPr>
          <p:cNvCxnSpPr>
            <a:cxnSpLocks/>
          </p:cNvCxnSpPr>
          <p:nvPr/>
        </p:nvCxnSpPr>
        <p:spPr bwMode="auto">
          <a:xfrm>
            <a:off x="1531739" y="2492896"/>
            <a:ext cx="1593303"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63738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EB88D2D-B007-8B47-815C-B7A478DEA037}"/>
              </a:ext>
            </a:extLst>
          </p:cNvPr>
          <p:cNvSpPr>
            <a:spLocks noGrp="1"/>
          </p:cNvSpPr>
          <p:nvPr>
            <p:ph type="title"/>
          </p:nvPr>
        </p:nvSpPr>
        <p:spPr/>
        <p:txBody>
          <a:bodyPr/>
          <a:lstStyle/>
          <a:p>
            <a:r>
              <a:rPr lang="zh-CN" altLang="en-US" dirty="0"/>
              <a:t>计算特征</a:t>
            </a:r>
          </a:p>
        </p:txBody>
      </p:sp>
      <p:sp>
        <p:nvSpPr>
          <p:cNvPr id="12" name="内容占位符 11">
            <a:extLst>
              <a:ext uri="{FF2B5EF4-FFF2-40B4-BE49-F238E27FC236}">
                <a16:creationId xmlns:a16="http://schemas.microsoft.com/office/drawing/2014/main" id="{6D552FF0-4CD7-8741-8104-FD7A2726D0BC}"/>
              </a:ext>
            </a:extLst>
          </p:cNvPr>
          <p:cNvSpPr>
            <a:spLocks noGrp="1"/>
          </p:cNvSpPr>
          <p:nvPr>
            <p:ph sz="half" idx="1"/>
          </p:nvPr>
        </p:nvSpPr>
        <p:spPr/>
        <p:txBody>
          <a:bodyPr/>
          <a:lstStyle/>
          <a:p>
            <a:r>
              <a:rPr lang="en-US" altLang="zh-CN" dirty="0"/>
              <a:t>1</a:t>
            </a:r>
            <a:r>
              <a:rPr lang="zh-CN" altLang="en-US" dirty="0"/>
              <a:t>）多重循环为特点；</a:t>
            </a:r>
            <a:r>
              <a:rPr lang="en-US" altLang="zh-CN" dirty="0"/>
              <a:t>2</a:t>
            </a:r>
            <a:r>
              <a:rPr lang="zh-CN" altLang="en-US" dirty="0"/>
              <a:t>）没有复杂控制流；</a:t>
            </a:r>
            <a:r>
              <a:rPr lang="en-US" altLang="zh-CN" dirty="0"/>
              <a:t>3</a:t>
            </a:r>
            <a:r>
              <a:rPr lang="zh-CN" altLang="en-US" dirty="0"/>
              <a:t>）以多维张量计算为主要数据；</a:t>
            </a:r>
          </a:p>
        </p:txBody>
      </p:sp>
      <p:pic>
        <p:nvPicPr>
          <p:cNvPr id="6" name="图片 5">
            <a:extLst>
              <a:ext uri="{FF2B5EF4-FFF2-40B4-BE49-F238E27FC236}">
                <a16:creationId xmlns:a16="http://schemas.microsoft.com/office/drawing/2014/main" id="{6A3C9CB7-C43D-6647-9DE0-81074DB26654}"/>
              </a:ext>
            </a:extLst>
          </p:cNvPr>
          <p:cNvPicPr>
            <a:picLocks noChangeAspect="1"/>
          </p:cNvPicPr>
          <p:nvPr/>
        </p:nvPicPr>
        <p:blipFill>
          <a:blip r:embed="rId2"/>
          <a:stretch>
            <a:fillRect/>
          </a:stretch>
        </p:blipFill>
        <p:spPr>
          <a:xfrm>
            <a:off x="3362077" y="2276872"/>
            <a:ext cx="7803324" cy="3775432"/>
          </a:xfrm>
          <a:prstGeom prst="rect">
            <a:avLst/>
          </a:prstGeom>
        </p:spPr>
      </p:pic>
      <p:pic>
        <p:nvPicPr>
          <p:cNvPr id="7" name="图片 6">
            <a:extLst>
              <a:ext uri="{FF2B5EF4-FFF2-40B4-BE49-F238E27FC236}">
                <a16:creationId xmlns:a16="http://schemas.microsoft.com/office/drawing/2014/main" id="{80F1B68F-D590-534D-9F15-085D11C1D1EE}"/>
              </a:ext>
            </a:extLst>
          </p:cNvPr>
          <p:cNvPicPr>
            <a:picLocks noChangeAspect="1"/>
          </p:cNvPicPr>
          <p:nvPr/>
        </p:nvPicPr>
        <p:blipFill>
          <a:blip r:embed="rId3"/>
          <a:stretch>
            <a:fillRect/>
          </a:stretch>
        </p:blipFill>
        <p:spPr>
          <a:xfrm>
            <a:off x="603396" y="2276872"/>
            <a:ext cx="1027215" cy="3858320"/>
          </a:xfrm>
          <a:prstGeom prst="rect">
            <a:avLst/>
          </a:prstGeom>
        </p:spPr>
      </p:pic>
      <p:cxnSp>
        <p:nvCxnSpPr>
          <p:cNvPr id="8" name="直线箭头连接符 7">
            <a:extLst>
              <a:ext uri="{FF2B5EF4-FFF2-40B4-BE49-F238E27FC236}">
                <a16:creationId xmlns:a16="http://schemas.microsoft.com/office/drawing/2014/main" id="{F53DED47-7A94-0C4A-9777-D91219BAFF05}"/>
              </a:ext>
            </a:extLst>
          </p:cNvPr>
          <p:cNvCxnSpPr>
            <a:cxnSpLocks/>
          </p:cNvCxnSpPr>
          <p:nvPr/>
        </p:nvCxnSpPr>
        <p:spPr bwMode="auto">
          <a:xfrm>
            <a:off x="1489869" y="3165847"/>
            <a:ext cx="3024336"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43693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9856BE-FCAB-904C-B788-156C0148692D}"/>
              </a:ext>
            </a:extLst>
          </p:cNvPr>
          <p:cNvSpPr>
            <a:spLocks noGrp="1"/>
          </p:cNvSpPr>
          <p:nvPr>
            <p:ph type="title"/>
          </p:nvPr>
        </p:nvSpPr>
        <p:spPr/>
        <p:txBody>
          <a:bodyPr/>
          <a:lstStyle/>
          <a:p>
            <a:r>
              <a:rPr lang="en-US" altLang="zh-CN" dirty="0"/>
              <a:t>Schedule trees</a:t>
            </a:r>
            <a:endParaRPr lang="zh-CN" altLang="en-US" dirty="0"/>
          </a:p>
        </p:txBody>
      </p:sp>
      <p:sp>
        <p:nvSpPr>
          <p:cNvPr id="5" name="内容占位符 4">
            <a:extLst>
              <a:ext uri="{FF2B5EF4-FFF2-40B4-BE49-F238E27FC236}">
                <a16:creationId xmlns:a16="http://schemas.microsoft.com/office/drawing/2014/main" id="{EEC5D95E-9683-E748-8BF8-4947F2382688}"/>
              </a:ext>
            </a:extLst>
          </p:cNvPr>
          <p:cNvSpPr>
            <a:spLocks noGrp="1"/>
          </p:cNvSpPr>
          <p:nvPr>
            <p:ph sz="half" idx="1"/>
          </p:nvPr>
        </p:nvSpPr>
        <p:spPr/>
        <p:txBody>
          <a:bodyPr/>
          <a:lstStyle/>
          <a:p>
            <a:r>
              <a:rPr lang="zh-CN" altLang="en-US" dirty="0"/>
              <a:t>算子调度程序主要由三种代码结构组成：</a:t>
            </a:r>
          </a:p>
        </p:txBody>
      </p:sp>
      <p:pic>
        <p:nvPicPr>
          <p:cNvPr id="6" name="图片 5">
            <a:extLst>
              <a:ext uri="{FF2B5EF4-FFF2-40B4-BE49-F238E27FC236}">
                <a16:creationId xmlns:a16="http://schemas.microsoft.com/office/drawing/2014/main" id="{0D73EE1B-AFBF-CE47-8298-A4B325C89902}"/>
              </a:ext>
            </a:extLst>
          </p:cNvPr>
          <p:cNvPicPr>
            <a:picLocks noChangeAspect="1"/>
          </p:cNvPicPr>
          <p:nvPr/>
        </p:nvPicPr>
        <p:blipFill>
          <a:blip r:embed="rId2"/>
          <a:stretch>
            <a:fillRect/>
          </a:stretch>
        </p:blipFill>
        <p:spPr>
          <a:xfrm>
            <a:off x="623635" y="2399628"/>
            <a:ext cx="10963473" cy="3765676"/>
          </a:xfrm>
          <a:prstGeom prst="rect">
            <a:avLst/>
          </a:prstGeom>
        </p:spPr>
      </p:pic>
      <p:sp>
        <p:nvSpPr>
          <p:cNvPr id="7" name="矩形 6">
            <a:extLst>
              <a:ext uri="{FF2B5EF4-FFF2-40B4-BE49-F238E27FC236}">
                <a16:creationId xmlns:a16="http://schemas.microsoft.com/office/drawing/2014/main" id="{9054C54E-1950-954C-B3E9-B3BD3267C1F6}"/>
              </a:ext>
            </a:extLst>
          </p:cNvPr>
          <p:cNvSpPr/>
          <p:nvPr/>
        </p:nvSpPr>
        <p:spPr>
          <a:xfrm>
            <a:off x="4730229" y="3140968"/>
            <a:ext cx="1176925" cy="369332"/>
          </a:xfrm>
          <a:prstGeom prst="rect">
            <a:avLst/>
          </a:prstGeom>
        </p:spPr>
        <p:txBody>
          <a:bodyPr wrap="none">
            <a:spAutoFit/>
          </a:bodyPr>
          <a:lstStyle/>
          <a:p>
            <a:r>
              <a:rPr lang="zh-CN" altLang="en-US" dirty="0">
                <a:solidFill>
                  <a:srgbClr val="374154"/>
                </a:solidFill>
                <a:highlight>
                  <a:srgbClr val="FFFF00"/>
                </a:highlight>
                <a:latin typeface="+mj-ea"/>
                <a:ea typeface="+mj-ea"/>
              </a:rPr>
              <a:t> 内存分配</a:t>
            </a:r>
          </a:p>
        </p:txBody>
      </p:sp>
      <p:sp>
        <p:nvSpPr>
          <p:cNvPr id="8" name="矩形 7">
            <a:extLst>
              <a:ext uri="{FF2B5EF4-FFF2-40B4-BE49-F238E27FC236}">
                <a16:creationId xmlns:a16="http://schemas.microsoft.com/office/drawing/2014/main" id="{35011213-19DA-AA45-8180-98C1B29899BE}"/>
              </a:ext>
            </a:extLst>
          </p:cNvPr>
          <p:cNvSpPr/>
          <p:nvPr/>
        </p:nvSpPr>
        <p:spPr>
          <a:xfrm>
            <a:off x="5743161" y="3717032"/>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循环</a:t>
            </a:r>
          </a:p>
        </p:txBody>
      </p:sp>
      <p:sp>
        <p:nvSpPr>
          <p:cNvPr id="9" name="矩形 8">
            <a:extLst>
              <a:ext uri="{FF2B5EF4-FFF2-40B4-BE49-F238E27FC236}">
                <a16:creationId xmlns:a16="http://schemas.microsoft.com/office/drawing/2014/main" id="{CE29C394-199A-CC4F-9553-0E22F58EE6A8}"/>
              </a:ext>
            </a:extLst>
          </p:cNvPr>
          <p:cNvSpPr/>
          <p:nvPr/>
        </p:nvSpPr>
        <p:spPr>
          <a:xfrm>
            <a:off x="6746453" y="4110125"/>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计算</a:t>
            </a:r>
          </a:p>
        </p:txBody>
      </p:sp>
      <p:sp>
        <p:nvSpPr>
          <p:cNvPr id="10" name="矩形 9">
            <a:extLst>
              <a:ext uri="{FF2B5EF4-FFF2-40B4-BE49-F238E27FC236}">
                <a16:creationId xmlns:a16="http://schemas.microsoft.com/office/drawing/2014/main" id="{D2CC97F6-13F7-C642-A640-91B112CB65DC}"/>
              </a:ext>
            </a:extLst>
          </p:cNvPr>
          <p:cNvSpPr/>
          <p:nvPr/>
        </p:nvSpPr>
        <p:spPr>
          <a:xfrm>
            <a:off x="5747981" y="4797152"/>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循环</a:t>
            </a:r>
          </a:p>
        </p:txBody>
      </p:sp>
      <p:sp>
        <p:nvSpPr>
          <p:cNvPr id="11" name="矩形 10">
            <a:extLst>
              <a:ext uri="{FF2B5EF4-FFF2-40B4-BE49-F238E27FC236}">
                <a16:creationId xmlns:a16="http://schemas.microsoft.com/office/drawing/2014/main" id="{A9C28EE5-3C67-E74B-AF79-E9B22EAA553A}"/>
              </a:ext>
            </a:extLst>
          </p:cNvPr>
          <p:cNvSpPr/>
          <p:nvPr/>
        </p:nvSpPr>
        <p:spPr>
          <a:xfrm>
            <a:off x="6751273" y="5190245"/>
            <a:ext cx="715260" cy="369332"/>
          </a:xfrm>
          <a:prstGeom prst="rect">
            <a:avLst/>
          </a:prstGeom>
        </p:spPr>
        <p:txBody>
          <a:bodyPr wrap="none">
            <a:spAutoFit/>
          </a:bodyPr>
          <a:lstStyle/>
          <a:p>
            <a:r>
              <a:rPr lang="zh-CN" altLang="en-US" dirty="0">
                <a:solidFill>
                  <a:srgbClr val="374154"/>
                </a:solidFill>
                <a:highlight>
                  <a:srgbClr val="FFFF00"/>
                </a:highlight>
                <a:latin typeface="+mj-ea"/>
                <a:ea typeface="+mj-ea"/>
              </a:rPr>
              <a:t> 计算</a:t>
            </a:r>
          </a:p>
        </p:txBody>
      </p:sp>
    </p:spTree>
    <p:extLst>
      <p:ext uri="{BB962C8B-B14F-4D97-AF65-F5344CB8AC3E}">
        <p14:creationId xmlns:p14="http://schemas.microsoft.com/office/powerpoint/2010/main" val="1007105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54954-36D0-094C-826D-C677EBF993AB}"/>
              </a:ext>
            </a:extLst>
          </p:cNvPr>
          <p:cNvSpPr>
            <a:spLocks noGrp="1"/>
          </p:cNvSpPr>
          <p:nvPr>
            <p:ph type="title"/>
          </p:nvPr>
        </p:nvSpPr>
        <p:spPr/>
        <p:txBody>
          <a:bodyPr/>
          <a:lstStyle/>
          <a:p>
            <a:r>
              <a:rPr lang="en-US" altLang="zh-CN" dirty="0"/>
              <a:t>Schedule trees</a:t>
            </a:r>
            <a:endParaRPr kumimoji="1" lang="zh-CN" altLang="en-US" dirty="0"/>
          </a:p>
        </p:txBody>
      </p:sp>
      <p:sp>
        <p:nvSpPr>
          <p:cNvPr id="3" name="内容占位符 2">
            <a:extLst>
              <a:ext uri="{FF2B5EF4-FFF2-40B4-BE49-F238E27FC236}">
                <a16:creationId xmlns:a16="http://schemas.microsoft.com/office/drawing/2014/main" id="{B00ECD86-BEF4-5041-B75A-B1785B137487}"/>
              </a:ext>
            </a:extLst>
          </p:cNvPr>
          <p:cNvSpPr>
            <a:spLocks noGrp="1"/>
          </p:cNvSpPr>
          <p:nvPr>
            <p:ph sz="half" idx="1"/>
          </p:nvPr>
        </p:nvSpPr>
        <p:spPr/>
        <p:txBody>
          <a:bodyPr/>
          <a:lstStyle/>
          <a:p>
            <a:r>
              <a:rPr lang="en-US" altLang="zh-CN" b="1" dirty="0">
                <a:latin typeface="Gill Sans MT" panose="020B0502020104020203" pitchFamily="34" charset="0"/>
              </a:rPr>
              <a:t>Root nodes</a:t>
            </a:r>
            <a:r>
              <a:rPr lang="en-US" altLang="zh-CN" dirty="0">
                <a:latin typeface="Gill Sans MT" panose="020B0502020104020203" pitchFamily="34" charset="0"/>
              </a:rPr>
              <a:t> represent the top of the schedule tree.</a:t>
            </a:r>
          </a:p>
          <a:p>
            <a:r>
              <a:rPr lang="en-US" altLang="zh-CN" b="1" dirty="0">
                <a:latin typeface="Gill Sans MT" panose="020B0502020104020203" pitchFamily="34" charset="0"/>
              </a:rPr>
              <a:t>Loop nodes</a:t>
            </a:r>
            <a:r>
              <a:rPr lang="en-US" altLang="zh-CN" dirty="0">
                <a:latin typeface="Gill Sans MT" panose="020B0502020104020203" pitchFamily="34" charset="0"/>
              </a:rPr>
              <a:t> represent the traversal of how the function is computed along a given dimension. Loop nodes are associated with a function and a variable (dimension). Since functions are assumed two-dimensional, by default functions have two variables: </a:t>
            </a:r>
            <a:r>
              <a:rPr lang="en-US" altLang="zh-CN" i="1" dirty="0">
                <a:latin typeface="Gill Sans MT" panose="020B0502020104020203" pitchFamily="34" charset="0"/>
              </a:rPr>
              <a:t>x</a:t>
            </a:r>
            <a:r>
              <a:rPr lang="en-US" altLang="zh-CN" dirty="0">
                <a:latin typeface="Gill Sans MT" panose="020B0502020104020203" pitchFamily="34" charset="0"/>
              </a:rPr>
              <a:t> and </a:t>
            </a:r>
            <a:r>
              <a:rPr lang="en-US" altLang="zh-CN" i="1" dirty="0">
                <a:latin typeface="Gill Sans MT" panose="020B0502020104020203" pitchFamily="34" charset="0"/>
              </a:rPr>
              <a:t>y</a:t>
            </a:r>
            <a:r>
              <a:rPr lang="en-US" altLang="zh-CN" dirty="0">
                <a:latin typeface="Gill Sans MT" panose="020B0502020104020203" pitchFamily="34" charset="0"/>
              </a:rPr>
              <a:t>. Loop nodes also contain information such as whether the loop is run sequentially, run in parallel, or vectorized.</a:t>
            </a:r>
          </a:p>
          <a:p>
            <a:r>
              <a:rPr lang="en-US" altLang="zh-CN" b="1" dirty="0">
                <a:latin typeface="Gill Sans MT" panose="020B0502020104020203" pitchFamily="34" charset="0"/>
              </a:rPr>
              <a:t>Storage nodes</a:t>
            </a:r>
            <a:r>
              <a:rPr lang="en-US" altLang="zh-CN" dirty="0">
                <a:latin typeface="Gill Sans MT" panose="020B0502020104020203" pitchFamily="34" charset="0"/>
              </a:rPr>
              <a:t> represent storage for intermediate results to be used later.</a:t>
            </a:r>
          </a:p>
          <a:p>
            <a:r>
              <a:rPr lang="en-US" altLang="zh-CN" b="1" dirty="0">
                <a:latin typeface="Gill Sans MT" panose="020B0502020104020203" pitchFamily="34" charset="0"/>
              </a:rPr>
              <a:t>Compute nodes</a:t>
            </a:r>
            <a:r>
              <a:rPr lang="en-US" altLang="zh-CN" dirty="0">
                <a:latin typeface="Gill Sans MT" panose="020B0502020104020203" pitchFamily="34" charset="0"/>
              </a:rPr>
              <a:t> are the leaves of the schedule tree, and they represent computation being performed. Compute nodes can have other compute nodes as children to represent functions that are inlined instead of loaded from intermediate storage.</a:t>
            </a:r>
          </a:p>
        </p:txBody>
      </p:sp>
    </p:spTree>
    <p:extLst>
      <p:ext uri="{BB962C8B-B14F-4D97-AF65-F5344CB8AC3E}">
        <p14:creationId xmlns:p14="http://schemas.microsoft.com/office/powerpoint/2010/main" val="1726821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编译器后端优化</a:t>
            </a:r>
            <a:endParaRPr lang="en-US" altLang="zh-CN" sz="3200" b="1"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后端优化概念</a:t>
            </a:r>
            <a:endParaRPr lang="en-US" altLang="zh-CN" sz="2800" dirty="0">
              <a:solidFill>
                <a:schemeClr val="bg1">
                  <a:lumMod val="75000"/>
                </a:schemeClr>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算子计算与调度</a:t>
            </a:r>
            <a:endParaRPr lang="en-US" altLang="zh-CN" sz="2800"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算子循环优化</a:t>
            </a:r>
            <a:endParaRPr lang="en-US" altLang="zh-CN" sz="2800" dirty="0">
              <a:solidFill>
                <a:schemeClr val="bg1">
                  <a:lumMod val="75000"/>
                </a:schemeClr>
              </a:solidFill>
              <a:latin typeface="Gill Sans MT" panose="020B0502020104020203" pitchFamily="34" charset="0"/>
            </a:endParaRPr>
          </a:p>
          <a:p>
            <a:pPr lvl="1"/>
            <a:r>
              <a:rPr lang="en-US" altLang="zh-CN" sz="2800" dirty="0">
                <a:solidFill>
                  <a:schemeClr val="bg1">
                    <a:lumMod val="75000"/>
                  </a:schemeClr>
                </a:solidFill>
                <a:latin typeface="Gill Sans MT" panose="020B0502020104020203" pitchFamily="34" charset="0"/>
              </a:rPr>
              <a:t>Auto-Tuning</a:t>
            </a:r>
          </a:p>
          <a:p>
            <a:pPr lvl="1"/>
            <a:r>
              <a:rPr lang="en-US" altLang="zh-CN" sz="2800" dirty="0">
                <a:solidFill>
                  <a:schemeClr val="bg1">
                    <a:lumMod val="75000"/>
                  </a:schemeClr>
                </a:solidFill>
                <a:latin typeface="Gill Sans MT" panose="020B0502020104020203" pitchFamily="34" charset="0"/>
              </a:rPr>
              <a:t>Polyhedral</a:t>
            </a:r>
          </a:p>
        </p:txBody>
      </p:sp>
    </p:spTree>
    <p:extLst>
      <p:ext uri="{BB962C8B-B14F-4D97-AF65-F5344CB8AC3E}">
        <p14:creationId xmlns:p14="http://schemas.microsoft.com/office/powerpoint/2010/main" val="4010904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91B56-7B55-3D44-8B58-B76ED046B2AF}"/>
              </a:ext>
            </a:extLst>
          </p:cNvPr>
          <p:cNvSpPr>
            <a:spLocks noGrp="1"/>
          </p:cNvSpPr>
          <p:nvPr>
            <p:ph type="title"/>
          </p:nvPr>
        </p:nvSpPr>
        <p:spPr/>
        <p:txBody>
          <a:bodyPr/>
          <a:lstStyle/>
          <a:p>
            <a:r>
              <a:rPr lang="en-US" altLang="zh-CN" dirty="0"/>
              <a:t>Schedule trees</a:t>
            </a:r>
            <a:endParaRPr kumimoji="1" lang="zh-CN" altLang="en-US" dirty="0"/>
          </a:p>
        </p:txBody>
      </p:sp>
      <p:sp>
        <p:nvSpPr>
          <p:cNvPr id="3" name="内容占位符 2">
            <a:extLst>
              <a:ext uri="{FF2B5EF4-FFF2-40B4-BE49-F238E27FC236}">
                <a16:creationId xmlns:a16="http://schemas.microsoft.com/office/drawing/2014/main" id="{82080A8B-37CC-124F-A569-5C7A172C9C7B}"/>
              </a:ext>
            </a:extLst>
          </p:cNvPr>
          <p:cNvSpPr>
            <a:spLocks noGrp="1"/>
          </p:cNvSpPr>
          <p:nvPr>
            <p:ph sz="half" idx="1"/>
          </p:nvPr>
        </p:nvSpPr>
        <p:spPr/>
        <p:txBody>
          <a:bodyPr/>
          <a:lstStyle/>
          <a:p>
            <a:r>
              <a:rPr lang="en-US" altLang="zh-CN" dirty="0">
                <a:latin typeface="Gill Sans MT" panose="020B0502020104020203" pitchFamily="34" charset="0"/>
              </a:rPr>
              <a:t>For any function we can define the </a:t>
            </a:r>
            <a:r>
              <a:rPr lang="en-US" altLang="zh-CN" i="1" dirty="0">
                <a:latin typeface="Gill Sans MT" panose="020B0502020104020203" pitchFamily="34" charset="0"/>
              </a:rPr>
              <a:t>default schedule</a:t>
            </a:r>
            <a:r>
              <a:rPr lang="en-US" altLang="zh-CN" dirty="0">
                <a:latin typeface="Gill Sans MT" panose="020B0502020104020203" pitchFamily="34" charset="0"/>
              </a:rPr>
              <a:t>, which traverses the output function in row-major order and inlines all called functions, like so:</a:t>
            </a:r>
          </a:p>
        </p:txBody>
      </p:sp>
      <p:pic>
        <p:nvPicPr>
          <p:cNvPr id="4" name="图片 3">
            <a:extLst>
              <a:ext uri="{FF2B5EF4-FFF2-40B4-BE49-F238E27FC236}">
                <a16:creationId xmlns:a16="http://schemas.microsoft.com/office/drawing/2014/main" id="{CF914902-6135-4F4A-B205-F97DCDA36971}"/>
              </a:ext>
            </a:extLst>
          </p:cNvPr>
          <p:cNvPicPr>
            <a:picLocks noChangeAspect="1"/>
          </p:cNvPicPr>
          <p:nvPr/>
        </p:nvPicPr>
        <p:blipFill rotWithShape="1">
          <a:blip r:embed="rId2"/>
          <a:srcRect t="3007"/>
          <a:stretch/>
        </p:blipFill>
        <p:spPr>
          <a:xfrm>
            <a:off x="2609488" y="2348880"/>
            <a:ext cx="6977786" cy="3983225"/>
          </a:xfrm>
          <a:prstGeom prst="rect">
            <a:avLst/>
          </a:prstGeom>
        </p:spPr>
      </p:pic>
    </p:spTree>
    <p:extLst>
      <p:ext uri="{BB962C8B-B14F-4D97-AF65-F5344CB8AC3E}">
        <p14:creationId xmlns:p14="http://schemas.microsoft.com/office/powerpoint/2010/main" val="364474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91B56-7B55-3D44-8B58-B76ED046B2AF}"/>
              </a:ext>
            </a:extLst>
          </p:cNvPr>
          <p:cNvSpPr>
            <a:spLocks noGrp="1"/>
          </p:cNvSpPr>
          <p:nvPr>
            <p:ph type="title"/>
          </p:nvPr>
        </p:nvSpPr>
        <p:spPr/>
        <p:txBody>
          <a:bodyPr/>
          <a:lstStyle/>
          <a:p>
            <a:r>
              <a:rPr lang="en-US" altLang="zh-CN" dirty="0"/>
              <a:t>Schedule trees</a:t>
            </a:r>
            <a:endParaRPr kumimoji="1" lang="zh-CN" altLang="en-US" dirty="0"/>
          </a:p>
        </p:txBody>
      </p:sp>
      <p:sp>
        <p:nvSpPr>
          <p:cNvPr id="3" name="内容占位符 2">
            <a:extLst>
              <a:ext uri="{FF2B5EF4-FFF2-40B4-BE49-F238E27FC236}">
                <a16:creationId xmlns:a16="http://schemas.microsoft.com/office/drawing/2014/main" id="{82080A8B-37CC-124F-A569-5C7A172C9C7B}"/>
              </a:ext>
            </a:extLst>
          </p:cNvPr>
          <p:cNvSpPr>
            <a:spLocks noGrp="1"/>
          </p:cNvSpPr>
          <p:nvPr>
            <p:ph sz="half" idx="1"/>
          </p:nvPr>
        </p:nvSpPr>
        <p:spPr>
          <a:xfrm>
            <a:off x="623636" y="1412776"/>
            <a:ext cx="3386514" cy="4608512"/>
          </a:xfrm>
        </p:spPr>
        <p:txBody>
          <a:bodyPr/>
          <a:lstStyle/>
          <a:p>
            <a:r>
              <a:rPr lang="en-US" altLang="zh-CN" sz="2400" dirty="0">
                <a:latin typeface="Gill Sans MT" panose="020B0502020104020203" pitchFamily="34" charset="0"/>
              </a:rPr>
              <a:t>Root nodes</a:t>
            </a:r>
          </a:p>
          <a:p>
            <a:r>
              <a:rPr lang="en-US" altLang="zh-CN" sz="2400" dirty="0">
                <a:latin typeface="Gill Sans MT" panose="020B0502020104020203" pitchFamily="34" charset="0"/>
              </a:rPr>
              <a:t>Loop nodes</a:t>
            </a:r>
          </a:p>
          <a:p>
            <a:r>
              <a:rPr lang="en-US" altLang="zh-CN" sz="2400" dirty="0">
                <a:latin typeface="Gill Sans MT" panose="020B0502020104020203" pitchFamily="34" charset="0"/>
              </a:rPr>
              <a:t>Storage nodes </a:t>
            </a:r>
          </a:p>
          <a:p>
            <a:r>
              <a:rPr lang="en-US" altLang="zh-CN" sz="2400" dirty="0">
                <a:latin typeface="Gill Sans MT" panose="020B0502020104020203" pitchFamily="34" charset="0"/>
              </a:rPr>
              <a:t>Compute nodes   </a:t>
            </a:r>
          </a:p>
        </p:txBody>
      </p:sp>
      <p:pic>
        <p:nvPicPr>
          <p:cNvPr id="5" name="图片 4">
            <a:extLst>
              <a:ext uri="{FF2B5EF4-FFF2-40B4-BE49-F238E27FC236}">
                <a16:creationId xmlns:a16="http://schemas.microsoft.com/office/drawing/2014/main" id="{36EA8B49-599C-1749-A6DD-D74A7C851EAA}"/>
              </a:ext>
            </a:extLst>
          </p:cNvPr>
          <p:cNvPicPr>
            <a:picLocks noChangeAspect="1"/>
          </p:cNvPicPr>
          <p:nvPr/>
        </p:nvPicPr>
        <p:blipFill>
          <a:blip r:embed="rId2"/>
          <a:stretch>
            <a:fillRect/>
          </a:stretch>
        </p:blipFill>
        <p:spPr>
          <a:xfrm>
            <a:off x="4514205" y="1365431"/>
            <a:ext cx="6942286" cy="4703202"/>
          </a:xfrm>
          <a:prstGeom prst="rect">
            <a:avLst/>
          </a:prstGeom>
        </p:spPr>
      </p:pic>
    </p:spTree>
    <p:extLst>
      <p:ext uri="{BB962C8B-B14F-4D97-AF65-F5344CB8AC3E}">
        <p14:creationId xmlns:p14="http://schemas.microsoft.com/office/powerpoint/2010/main" val="24073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89286-FCF4-1D4E-9620-E7B1BE44D49D}"/>
              </a:ext>
            </a:extLst>
          </p:cNvPr>
          <p:cNvSpPr>
            <a:spLocks noGrp="1"/>
          </p:cNvSpPr>
          <p:nvPr>
            <p:ph type="title"/>
          </p:nvPr>
        </p:nvSpPr>
        <p:spPr/>
        <p:txBody>
          <a:bodyPr/>
          <a:lstStyle/>
          <a:p>
            <a:r>
              <a:rPr kumimoji="1" lang="en-US" altLang="zh-CN" dirty="0"/>
              <a:t>Question?</a:t>
            </a:r>
            <a:endParaRPr kumimoji="1" lang="zh-CN" altLang="en-US" dirty="0"/>
          </a:p>
        </p:txBody>
      </p:sp>
      <p:sp>
        <p:nvSpPr>
          <p:cNvPr id="3" name="内容占位符 2">
            <a:extLst>
              <a:ext uri="{FF2B5EF4-FFF2-40B4-BE49-F238E27FC236}">
                <a16:creationId xmlns:a16="http://schemas.microsoft.com/office/drawing/2014/main" id="{55A7C5F4-18D1-4941-ACD5-352EA5DA7124}"/>
              </a:ext>
            </a:extLst>
          </p:cNvPr>
          <p:cNvSpPr>
            <a:spLocks noGrp="1"/>
          </p:cNvSpPr>
          <p:nvPr>
            <p:ph sz="half" idx="1"/>
          </p:nvPr>
        </p:nvSpPr>
        <p:spPr/>
        <p:txBody>
          <a:bodyPr/>
          <a:lstStyle/>
          <a:p>
            <a:r>
              <a:rPr kumimoji="1" lang="zh-CN" altLang="en-US" dirty="0"/>
              <a:t>如何理解调度树的语义？</a:t>
            </a:r>
            <a:endParaRPr kumimoji="1" lang="en-US" altLang="zh-CN" dirty="0"/>
          </a:p>
          <a:p>
            <a:endParaRPr kumimoji="1" lang="en-US" altLang="zh-CN" dirty="0"/>
          </a:p>
          <a:p>
            <a:r>
              <a:rPr kumimoji="1" lang="zh-CN" altLang="en-US" dirty="0"/>
              <a:t>对调度树进行优先遍历 </a:t>
            </a:r>
            <a:r>
              <a:rPr kumimoji="1" lang="en-US" altLang="zh-CN" dirty="0"/>
              <a:t>DFS</a:t>
            </a:r>
            <a:r>
              <a:rPr kumimoji="1" lang="zh-CN" altLang="en-US" dirty="0"/>
              <a:t>，然后转换成对应程序代码。</a:t>
            </a:r>
            <a:endParaRPr kumimoji="1" lang="en-US" altLang="zh-CN" dirty="0"/>
          </a:p>
        </p:txBody>
      </p:sp>
      <p:pic>
        <p:nvPicPr>
          <p:cNvPr id="4" name="图片 3">
            <a:extLst>
              <a:ext uri="{FF2B5EF4-FFF2-40B4-BE49-F238E27FC236}">
                <a16:creationId xmlns:a16="http://schemas.microsoft.com/office/drawing/2014/main" id="{AF1A8B80-707A-1345-BC3B-A6D7B33DFAF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126953" y="3365790"/>
            <a:ext cx="3439096" cy="2732657"/>
          </a:xfrm>
          <a:prstGeom prst="rect">
            <a:avLst/>
          </a:prstGeom>
        </p:spPr>
      </p:pic>
    </p:spTree>
    <p:extLst>
      <p:ext uri="{BB962C8B-B14F-4D97-AF65-F5344CB8AC3E}">
        <p14:creationId xmlns:p14="http://schemas.microsoft.com/office/powerpoint/2010/main" val="3173224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82C1593-C812-064E-A088-DC563B905D1F}"/>
              </a:ext>
            </a:extLst>
          </p:cNvPr>
          <p:cNvSpPr>
            <a:spLocks noGrp="1"/>
          </p:cNvSpPr>
          <p:nvPr>
            <p:ph sz="half" idx="1"/>
          </p:nvPr>
        </p:nvSpPr>
        <p:spPr/>
        <p:txBody>
          <a:bodyPr/>
          <a:lstStyle/>
          <a:p>
            <a:r>
              <a:rPr lang="zh-CN" altLang="en-US" b="1" dirty="0"/>
              <a:t>调度转换</a:t>
            </a:r>
            <a:endParaRPr lang="en-US" altLang="zh-CN" b="1" dirty="0"/>
          </a:p>
          <a:p>
            <a:r>
              <a:rPr lang="en-US" altLang="zh-CN" sz="8000" b="1" dirty="0"/>
              <a:t>Schedule</a:t>
            </a:r>
            <a:r>
              <a:rPr lang="zh-CN" altLang="en-US" sz="8000" b="1" dirty="0"/>
              <a:t> </a:t>
            </a:r>
            <a:r>
              <a:rPr lang="en-US" altLang="zh-CN" sz="8000" b="1" dirty="0"/>
              <a:t>Transformers</a:t>
            </a:r>
          </a:p>
        </p:txBody>
      </p:sp>
    </p:spTree>
    <p:extLst>
      <p:ext uri="{BB962C8B-B14F-4D97-AF65-F5344CB8AC3E}">
        <p14:creationId xmlns:p14="http://schemas.microsoft.com/office/powerpoint/2010/main" val="1092748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D240A7D-F358-2A48-BA99-6F9393DA4C25}"/>
              </a:ext>
            </a:extLst>
          </p:cNvPr>
          <p:cNvSpPr>
            <a:spLocks noGrp="1"/>
          </p:cNvSpPr>
          <p:nvPr>
            <p:ph type="title"/>
          </p:nvPr>
        </p:nvSpPr>
        <p:spPr/>
        <p:txBody>
          <a:bodyPr/>
          <a:lstStyle/>
          <a:p>
            <a:r>
              <a:rPr lang="en-US" altLang="zh-CN" dirty="0"/>
              <a:t>Schedule Transformers</a:t>
            </a:r>
            <a:endParaRPr lang="zh-CN" altLang="en-US" dirty="0"/>
          </a:p>
        </p:txBody>
      </p:sp>
      <p:sp>
        <p:nvSpPr>
          <p:cNvPr id="7" name="内容占位符 6">
            <a:extLst>
              <a:ext uri="{FF2B5EF4-FFF2-40B4-BE49-F238E27FC236}">
                <a16:creationId xmlns:a16="http://schemas.microsoft.com/office/drawing/2014/main" id="{27A7263F-6954-F647-9337-E681F415FBE7}"/>
              </a:ext>
            </a:extLst>
          </p:cNvPr>
          <p:cNvSpPr>
            <a:spLocks noGrp="1"/>
          </p:cNvSpPr>
          <p:nvPr>
            <p:ph sz="half" idx="1"/>
          </p:nvPr>
        </p:nvSpPr>
        <p:spPr>
          <a:xfrm>
            <a:off x="623636" y="1495552"/>
            <a:ext cx="3530530" cy="4525736"/>
          </a:xfrm>
        </p:spPr>
        <p:txBody>
          <a:bodyPr/>
          <a:lstStyle/>
          <a:p>
            <a:r>
              <a:rPr lang="en-US" altLang="zh-CN" b="1" dirty="0">
                <a:latin typeface="Gill Sans MT" panose="020B0502020104020203" pitchFamily="34" charset="0"/>
              </a:rPr>
              <a:t>Reorder</a:t>
            </a:r>
            <a:r>
              <a:rPr lang="en-US" altLang="zh-CN" dirty="0">
                <a:latin typeface="Gill Sans MT" panose="020B0502020104020203" pitchFamily="34" charset="0"/>
              </a:rPr>
              <a:t> - switch loop nodes for the same function.</a:t>
            </a:r>
            <a:r>
              <a:rPr lang="zh-CN" altLang="en-US" dirty="0"/>
              <a:t>为相同的功能切换循环节点</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C6673C78-CB85-3B4B-A0B0-56D13F7D7746}"/>
              </a:ext>
            </a:extLst>
          </p:cNvPr>
          <p:cNvPicPr>
            <a:picLocks noChangeAspect="1"/>
          </p:cNvPicPr>
          <p:nvPr/>
        </p:nvPicPr>
        <p:blipFill>
          <a:blip r:embed="rId2"/>
          <a:stretch>
            <a:fillRect/>
          </a:stretch>
        </p:blipFill>
        <p:spPr>
          <a:xfrm>
            <a:off x="5738341" y="1739493"/>
            <a:ext cx="5656331" cy="4037853"/>
          </a:xfrm>
          <a:prstGeom prst="rect">
            <a:avLst/>
          </a:prstGeom>
        </p:spPr>
      </p:pic>
    </p:spTree>
    <p:extLst>
      <p:ext uri="{BB962C8B-B14F-4D97-AF65-F5344CB8AC3E}">
        <p14:creationId xmlns:p14="http://schemas.microsoft.com/office/powerpoint/2010/main" val="2400500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9B25E92-CE66-DA45-B0DC-3F57039D8332}"/>
              </a:ext>
            </a:extLst>
          </p:cNvPr>
          <p:cNvSpPr>
            <a:spLocks noGrp="1"/>
          </p:cNvSpPr>
          <p:nvPr>
            <p:ph type="title"/>
          </p:nvPr>
        </p:nvSpPr>
        <p:spPr/>
        <p:txBody>
          <a:bodyPr/>
          <a:lstStyle/>
          <a:p>
            <a:r>
              <a:rPr lang="en-US" altLang="zh-CN" dirty="0"/>
              <a:t>Schedule Transformers</a:t>
            </a:r>
            <a:endParaRPr lang="zh-CN" altLang="en-US" dirty="0"/>
          </a:p>
        </p:txBody>
      </p:sp>
      <p:sp>
        <p:nvSpPr>
          <p:cNvPr id="6" name="内容占位符 5">
            <a:extLst>
              <a:ext uri="{FF2B5EF4-FFF2-40B4-BE49-F238E27FC236}">
                <a16:creationId xmlns:a16="http://schemas.microsoft.com/office/drawing/2014/main" id="{4ADC6B3E-FC83-B841-8100-B559C86FED4D}"/>
              </a:ext>
            </a:extLst>
          </p:cNvPr>
          <p:cNvSpPr>
            <a:spLocks noGrp="1"/>
          </p:cNvSpPr>
          <p:nvPr>
            <p:ph sz="half" idx="1"/>
          </p:nvPr>
        </p:nvSpPr>
        <p:spPr/>
        <p:txBody>
          <a:bodyPr/>
          <a:lstStyle/>
          <a:p>
            <a:r>
              <a:rPr lang="en-US" altLang="zh-CN" b="1" dirty="0">
                <a:latin typeface="Gill Sans MT" panose="020B0502020104020203" pitchFamily="34" charset="0"/>
              </a:rPr>
              <a:t>Hoist / lower compute</a:t>
            </a:r>
            <a:r>
              <a:rPr lang="en-US" altLang="zh-CN" dirty="0">
                <a:latin typeface="Gill Sans MT" panose="020B0502020104020203" pitchFamily="34" charset="0"/>
              </a:rPr>
              <a:t> - change the granularity in which intermediate results are computed.</a:t>
            </a:r>
            <a:r>
              <a:rPr lang="zh-CN" altLang="en-US" dirty="0">
                <a:latin typeface="Gill Sans MT" panose="020B0502020104020203" pitchFamily="34" charset="0"/>
              </a:rPr>
              <a:t> </a:t>
            </a:r>
            <a:r>
              <a:rPr lang="zh-CN" altLang="en-US" dirty="0"/>
              <a:t>更改计算中间结果的粒度</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6F5389F2-DB60-EB4B-BC41-7CE74F0A5A5C}"/>
              </a:ext>
            </a:extLst>
          </p:cNvPr>
          <p:cNvPicPr>
            <a:picLocks noChangeAspect="1"/>
          </p:cNvPicPr>
          <p:nvPr/>
        </p:nvPicPr>
        <p:blipFill>
          <a:blip r:embed="rId2"/>
          <a:stretch>
            <a:fillRect/>
          </a:stretch>
        </p:blipFill>
        <p:spPr>
          <a:xfrm>
            <a:off x="6280040" y="921358"/>
            <a:ext cx="5290949" cy="5259826"/>
          </a:xfrm>
          <a:prstGeom prst="rect">
            <a:avLst/>
          </a:prstGeom>
        </p:spPr>
      </p:pic>
    </p:spTree>
    <p:extLst>
      <p:ext uri="{BB962C8B-B14F-4D97-AF65-F5344CB8AC3E}">
        <p14:creationId xmlns:p14="http://schemas.microsoft.com/office/powerpoint/2010/main" val="1985623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CDB8021-15AC-054A-957E-09BDB3D1728F}"/>
              </a:ext>
            </a:extLst>
          </p:cNvPr>
          <p:cNvSpPr>
            <a:spLocks noGrp="1"/>
          </p:cNvSpPr>
          <p:nvPr>
            <p:ph type="title"/>
          </p:nvPr>
        </p:nvSpPr>
        <p:spPr/>
        <p:txBody>
          <a:bodyPr/>
          <a:lstStyle/>
          <a:p>
            <a:r>
              <a:rPr lang="en-US" altLang="zh-CN" dirty="0"/>
              <a:t>Schedule Transformers</a:t>
            </a:r>
            <a:endParaRPr lang="zh-CN" altLang="en-US" dirty="0"/>
          </a:p>
        </p:txBody>
      </p:sp>
      <p:sp>
        <p:nvSpPr>
          <p:cNvPr id="5" name="内容占位符 4">
            <a:extLst>
              <a:ext uri="{FF2B5EF4-FFF2-40B4-BE49-F238E27FC236}">
                <a16:creationId xmlns:a16="http://schemas.microsoft.com/office/drawing/2014/main" id="{3C5C3423-F150-8A4B-9358-DE1F333F962F}"/>
              </a:ext>
            </a:extLst>
          </p:cNvPr>
          <p:cNvSpPr>
            <a:spLocks noGrp="1"/>
          </p:cNvSpPr>
          <p:nvPr>
            <p:ph sz="half" idx="1"/>
          </p:nvPr>
        </p:nvSpPr>
        <p:spPr>
          <a:xfrm>
            <a:off x="623636" y="1495552"/>
            <a:ext cx="3962578" cy="4525736"/>
          </a:xfrm>
        </p:spPr>
        <p:txBody>
          <a:bodyPr/>
          <a:lstStyle/>
          <a:p>
            <a:r>
              <a:rPr lang="en-US" altLang="zh-CN" b="1" dirty="0">
                <a:latin typeface="Gill Sans MT" panose="020B0502020104020203" pitchFamily="34" charset="0"/>
              </a:rPr>
              <a:t>Inline / deinline</a:t>
            </a:r>
            <a:r>
              <a:rPr lang="en-US" altLang="zh-CN" dirty="0">
                <a:latin typeface="Gill Sans MT" panose="020B0502020104020203" pitchFamily="34" charset="0"/>
              </a:rPr>
              <a:t> - inline functions into callers.</a:t>
            </a:r>
            <a:r>
              <a:rPr lang="zh-CN" altLang="en-US" dirty="0">
                <a:latin typeface="Gill Sans MT" panose="020B0502020104020203" pitchFamily="34" charset="0"/>
              </a:rPr>
              <a:t> 将函数内联到调用者中（不要将它们的结果存储在中间存储中）或从调用者中取消函数。直观上，内联函数以较小的内存使用量换取冗余计算，而去内联函数以较高的内存使用量换取较少的冗余计算</a:t>
            </a:r>
          </a:p>
        </p:txBody>
      </p:sp>
      <p:pic>
        <p:nvPicPr>
          <p:cNvPr id="7" name="图片 6">
            <a:extLst>
              <a:ext uri="{FF2B5EF4-FFF2-40B4-BE49-F238E27FC236}">
                <a16:creationId xmlns:a16="http://schemas.microsoft.com/office/drawing/2014/main" id="{B0E89860-58A2-6445-82BB-723730F76998}"/>
              </a:ext>
            </a:extLst>
          </p:cNvPr>
          <p:cNvPicPr>
            <a:picLocks noChangeAspect="1"/>
          </p:cNvPicPr>
          <p:nvPr/>
        </p:nvPicPr>
        <p:blipFill>
          <a:blip r:embed="rId2"/>
          <a:stretch>
            <a:fillRect/>
          </a:stretch>
        </p:blipFill>
        <p:spPr>
          <a:xfrm>
            <a:off x="5002613" y="1196752"/>
            <a:ext cx="6535961" cy="4981678"/>
          </a:xfrm>
          <a:prstGeom prst="rect">
            <a:avLst/>
          </a:prstGeom>
        </p:spPr>
      </p:pic>
    </p:spTree>
    <p:extLst>
      <p:ext uri="{BB962C8B-B14F-4D97-AF65-F5344CB8AC3E}">
        <p14:creationId xmlns:p14="http://schemas.microsoft.com/office/powerpoint/2010/main" val="713375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A84D35-C69D-DC47-9F95-381B046C9547}"/>
              </a:ext>
            </a:extLst>
          </p:cNvPr>
          <p:cNvSpPr>
            <a:spLocks noGrp="1"/>
          </p:cNvSpPr>
          <p:nvPr>
            <p:ph type="title"/>
          </p:nvPr>
        </p:nvSpPr>
        <p:spPr/>
        <p:txBody>
          <a:bodyPr/>
          <a:lstStyle/>
          <a:p>
            <a:r>
              <a:rPr lang="en-US" altLang="zh-CN" dirty="0"/>
              <a:t>Schedule</a:t>
            </a:r>
            <a:r>
              <a:rPr lang="zh-CN" altLang="en-US" dirty="0"/>
              <a:t> </a:t>
            </a:r>
            <a:r>
              <a:rPr lang="en-US" altLang="zh-CN" dirty="0"/>
              <a:t>Evaluation</a:t>
            </a:r>
            <a:endParaRPr kumimoji="1" lang="zh-CN" altLang="en-US" dirty="0"/>
          </a:p>
        </p:txBody>
      </p:sp>
      <p:sp>
        <p:nvSpPr>
          <p:cNvPr id="3" name="内容占位符 2">
            <a:extLst>
              <a:ext uri="{FF2B5EF4-FFF2-40B4-BE49-F238E27FC236}">
                <a16:creationId xmlns:a16="http://schemas.microsoft.com/office/drawing/2014/main" id="{D235170F-AB2C-AE49-AC9F-A0B896AC5422}"/>
              </a:ext>
            </a:extLst>
          </p:cNvPr>
          <p:cNvSpPr>
            <a:spLocks noGrp="1"/>
          </p:cNvSpPr>
          <p:nvPr>
            <p:ph sz="half" idx="1"/>
          </p:nvPr>
        </p:nvSpPr>
        <p:spPr/>
        <p:txBody>
          <a:bodyPr/>
          <a:lstStyle/>
          <a:p>
            <a:r>
              <a:rPr lang="en-US" altLang="zh-CN" b="1" dirty="0">
                <a:latin typeface="Gill Sans MT" panose="020B0502020104020203" pitchFamily="34" charset="0"/>
              </a:rPr>
              <a:t>Search Algorithm for Schedules:</a:t>
            </a:r>
            <a:r>
              <a:rPr lang="zh-CN" altLang="en-US" b="1" dirty="0">
                <a:latin typeface="Gill Sans MT" panose="020B0502020104020203" pitchFamily="34" charset="0"/>
              </a:rPr>
              <a:t> </a:t>
            </a:r>
            <a:r>
              <a:rPr lang="en-US" altLang="zh-CN" dirty="0">
                <a:latin typeface="Gill Sans MT" panose="020B0502020104020203" pitchFamily="34" charset="0"/>
              </a:rPr>
              <a:t>Once loop sizes have been inferred, we have enough information to determine important execution features of the schedule, such as how much memory it will allocate and how many operations it will perform. The </a:t>
            </a:r>
            <a:r>
              <a:rPr lang="en-US" altLang="zh-CN" i="1" dirty="0">
                <a:latin typeface="Gill Sans MT" panose="020B0502020104020203" pitchFamily="34" charset="0"/>
              </a:rPr>
              <a:t>cost</a:t>
            </a:r>
            <a:r>
              <a:rPr lang="en-US" altLang="zh-CN" dirty="0">
                <a:latin typeface="Gill Sans MT" panose="020B0502020104020203" pitchFamily="34" charset="0"/>
              </a:rPr>
              <a:t> of the schedule is then a weighted sum of these data points.</a:t>
            </a:r>
          </a:p>
          <a:p>
            <a:endParaRPr kumimoji="1" lang="zh-CN" altLang="en-US" dirty="0">
              <a:latin typeface="Gill Sans MT" panose="020B0502020104020203" pitchFamily="34" charset="0"/>
            </a:endParaRPr>
          </a:p>
        </p:txBody>
      </p:sp>
      <p:pic>
        <p:nvPicPr>
          <p:cNvPr id="4" name="图片 3">
            <a:extLst>
              <a:ext uri="{FF2B5EF4-FFF2-40B4-BE49-F238E27FC236}">
                <a16:creationId xmlns:a16="http://schemas.microsoft.com/office/drawing/2014/main" id="{B45E71F3-66E2-3645-B380-C713E7D0E2DD}"/>
              </a:ext>
            </a:extLst>
          </p:cNvPr>
          <p:cNvPicPr>
            <a:picLocks noChangeAspect="1"/>
          </p:cNvPicPr>
          <p:nvPr/>
        </p:nvPicPr>
        <p:blipFill>
          <a:blip r:embed="rId2"/>
          <a:stretch>
            <a:fillRect/>
          </a:stretch>
        </p:blipFill>
        <p:spPr>
          <a:xfrm>
            <a:off x="1044525" y="3284984"/>
            <a:ext cx="3048000" cy="3048000"/>
          </a:xfrm>
          <a:prstGeom prst="rect">
            <a:avLst/>
          </a:prstGeom>
        </p:spPr>
      </p:pic>
      <p:pic>
        <p:nvPicPr>
          <p:cNvPr id="5" name="图片 4">
            <a:extLst>
              <a:ext uri="{FF2B5EF4-FFF2-40B4-BE49-F238E27FC236}">
                <a16:creationId xmlns:a16="http://schemas.microsoft.com/office/drawing/2014/main" id="{63DAA9EE-3F78-1F41-92AC-5A38FCFC2575}"/>
              </a:ext>
            </a:extLst>
          </p:cNvPr>
          <p:cNvPicPr>
            <a:picLocks noChangeAspect="1"/>
          </p:cNvPicPr>
          <p:nvPr/>
        </p:nvPicPr>
        <p:blipFill rotWithShape="1">
          <a:blip r:embed="rId3"/>
          <a:srcRect t="13825"/>
          <a:stretch/>
        </p:blipFill>
        <p:spPr>
          <a:xfrm>
            <a:off x="4902618" y="3368824"/>
            <a:ext cx="6164315" cy="2964160"/>
          </a:xfrm>
          <a:prstGeom prst="rect">
            <a:avLst/>
          </a:prstGeom>
        </p:spPr>
      </p:pic>
    </p:spTree>
    <p:extLst>
      <p:ext uri="{BB962C8B-B14F-4D97-AF65-F5344CB8AC3E}">
        <p14:creationId xmlns:p14="http://schemas.microsoft.com/office/powerpoint/2010/main" val="4025396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1D428-E838-FE43-9F55-9608E554EAE8}"/>
              </a:ext>
            </a:extLst>
          </p:cNvPr>
          <p:cNvSpPr>
            <a:spLocks noGrp="1"/>
          </p:cNvSpPr>
          <p:nvPr>
            <p:ph type="title"/>
          </p:nvPr>
        </p:nvSpPr>
        <p:spPr/>
        <p:txBody>
          <a:bodyPr/>
          <a:lstStyle/>
          <a:p>
            <a:r>
              <a:rPr lang="en-US" altLang="zh-CN" dirty="0"/>
              <a:t>Schedule</a:t>
            </a:r>
            <a:r>
              <a:rPr lang="zh-CN" altLang="en-US" dirty="0"/>
              <a:t> </a:t>
            </a:r>
            <a:r>
              <a:rPr lang="en-US" altLang="zh-CN" dirty="0"/>
              <a:t>Evaluation</a:t>
            </a:r>
            <a:endParaRPr kumimoji="1" lang="zh-CN" altLang="en-US" dirty="0"/>
          </a:p>
        </p:txBody>
      </p:sp>
      <p:pic>
        <p:nvPicPr>
          <p:cNvPr id="5" name="图片 4">
            <a:extLst>
              <a:ext uri="{FF2B5EF4-FFF2-40B4-BE49-F238E27FC236}">
                <a16:creationId xmlns:a16="http://schemas.microsoft.com/office/drawing/2014/main" id="{D5A2140E-4335-4640-88FC-EDC69AB4FB1D}"/>
              </a:ext>
            </a:extLst>
          </p:cNvPr>
          <p:cNvPicPr>
            <a:picLocks noChangeAspect="1"/>
          </p:cNvPicPr>
          <p:nvPr/>
        </p:nvPicPr>
        <p:blipFill>
          <a:blip r:embed="rId2"/>
          <a:stretch>
            <a:fillRect/>
          </a:stretch>
        </p:blipFill>
        <p:spPr>
          <a:xfrm>
            <a:off x="4658221" y="2753269"/>
            <a:ext cx="7188200" cy="3454400"/>
          </a:xfrm>
          <a:prstGeom prst="rect">
            <a:avLst/>
          </a:prstGeom>
        </p:spPr>
      </p:pic>
      <p:pic>
        <p:nvPicPr>
          <p:cNvPr id="4" name="图片 3">
            <a:extLst>
              <a:ext uri="{FF2B5EF4-FFF2-40B4-BE49-F238E27FC236}">
                <a16:creationId xmlns:a16="http://schemas.microsoft.com/office/drawing/2014/main" id="{8C6F6EEB-D48A-834D-A742-65C9EB67A13B}"/>
              </a:ext>
            </a:extLst>
          </p:cNvPr>
          <p:cNvPicPr>
            <a:picLocks noChangeAspect="1"/>
          </p:cNvPicPr>
          <p:nvPr/>
        </p:nvPicPr>
        <p:blipFill rotWithShape="1">
          <a:blip r:embed="rId3"/>
          <a:srcRect l="5299" t="5299" r="8858" b="4618"/>
          <a:stretch/>
        </p:blipFill>
        <p:spPr>
          <a:xfrm>
            <a:off x="447580" y="1412776"/>
            <a:ext cx="5832648" cy="2448272"/>
          </a:xfrm>
          <a:prstGeom prst="rect">
            <a:avLst/>
          </a:prstGeom>
        </p:spPr>
      </p:pic>
    </p:spTree>
    <p:extLst>
      <p:ext uri="{BB962C8B-B14F-4D97-AF65-F5344CB8AC3E}">
        <p14:creationId xmlns:p14="http://schemas.microsoft.com/office/powerpoint/2010/main" val="1978726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8FC43A-07C3-464D-81BE-834830491CCC}"/>
              </a:ext>
            </a:extLst>
          </p:cNvPr>
          <p:cNvSpPr>
            <a:spLocks noGrp="1"/>
          </p:cNvSpPr>
          <p:nvPr>
            <p:ph type="title"/>
          </p:nvPr>
        </p:nvSpPr>
        <p:spPr/>
        <p:txBody>
          <a:bodyPr/>
          <a:lstStyle/>
          <a:p>
            <a:r>
              <a:rPr lang="en-US" altLang="zh-CN" dirty="0"/>
              <a:t>Inference</a:t>
            </a:r>
            <a:endParaRPr lang="zh-CN" altLang="en-US" dirty="0"/>
          </a:p>
        </p:txBody>
      </p:sp>
      <p:sp>
        <p:nvSpPr>
          <p:cNvPr id="5" name="内容占位符 4">
            <a:extLst>
              <a:ext uri="{FF2B5EF4-FFF2-40B4-BE49-F238E27FC236}">
                <a16:creationId xmlns:a16="http://schemas.microsoft.com/office/drawing/2014/main" id="{49964E30-311D-F54F-9C1E-A4AB7AA61903}"/>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rPr>
              <a:t>Adams, Andrew, et al. "Learning to optimize halide with tree search and random programs." </a:t>
            </a:r>
            <a:r>
              <a:rPr lang="en-US" altLang="zh-CN" sz="1200" i="1" dirty="0">
                <a:latin typeface="Gill Sans MT" panose="020B0502020104020203" pitchFamily="34" charset="0"/>
              </a:rPr>
              <a:t>ACM Transactions on Graphics (TOG)</a:t>
            </a:r>
            <a:r>
              <a:rPr lang="en-US" altLang="zh-CN" sz="1200" dirty="0">
                <a:latin typeface="Gill Sans MT" panose="020B0502020104020203" pitchFamily="34" charset="0"/>
              </a:rPr>
              <a:t> 38.4 (2019): 1-12.</a:t>
            </a:r>
          </a:p>
          <a:p>
            <a:pPr>
              <a:buFont typeface="+mj-lt"/>
              <a:buAutoNum type="arabicPeriod"/>
            </a:pPr>
            <a:r>
              <a:rPr lang="en-US" altLang="zh-CN" sz="1200" dirty="0">
                <a:latin typeface="Gill Sans MT" panose="020B0502020104020203" pitchFamily="34" charset="0"/>
                <a:hlinkClick r:id="rId2"/>
              </a:rPr>
              <a:t>https://www.cs.cornell.edu/courses/cs6120/2019fa/blog/halide-autoscheduler/</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3"/>
              </a:rPr>
              <a:t>https://halide-lang.org/papers/autoscheduler2019.html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Halide</a:t>
            </a:r>
            <a:r>
              <a:rPr lang="zh-CN" altLang="en-US" sz="1200" dirty="0">
                <a:latin typeface="Gill Sans MT" panose="020B0502020104020203" pitchFamily="34" charset="0"/>
              </a:rPr>
              <a:t>代码优化思想简述 </a:t>
            </a:r>
            <a:r>
              <a:rPr lang="en-US" altLang="zh-CN" sz="1200" dirty="0">
                <a:latin typeface="Gill Sans MT" panose="020B0502020104020203" pitchFamily="34" charset="0"/>
                <a:hlinkClick r:id="rId4"/>
              </a:rPr>
              <a:t>https://www.modb.pro/db/326253</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图像、神经网络优化利器</a:t>
            </a:r>
            <a:r>
              <a:rPr lang="en-US" altLang="zh-CN" sz="1200" dirty="0">
                <a:latin typeface="Gill Sans MT" panose="020B0502020104020203" pitchFamily="34" charset="0"/>
              </a:rPr>
              <a:t>:</a:t>
            </a:r>
            <a:r>
              <a:rPr lang="zh-CN" altLang="en-US" sz="1200" dirty="0">
                <a:latin typeface="Gill Sans MT" panose="020B0502020104020203" pitchFamily="34" charset="0"/>
              </a:rPr>
              <a:t>了解</a:t>
            </a:r>
            <a:r>
              <a:rPr lang="en-US" altLang="zh-CN" sz="1200" dirty="0">
                <a:latin typeface="Gill Sans MT" panose="020B0502020104020203" pitchFamily="34" charset="0"/>
              </a:rPr>
              <a:t>Halide</a:t>
            </a:r>
            <a:r>
              <a:rPr lang="zh-CN" altLang="en-US" sz="1200" dirty="0">
                <a:latin typeface="Gill Sans MT" panose="020B0502020104020203" pitchFamily="34" charset="0"/>
              </a:rPr>
              <a:t> </a:t>
            </a:r>
            <a:r>
              <a:rPr lang="en-US" altLang="zh-CN" sz="1200" dirty="0">
                <a:latin typeface="Gill Sans MT" panose="020B0502020104020203" pitchFamily="34" charset="0"/>
                <a:hlinkClick r:id="rId5"/>
              </a:rPr>
              <a:t>https://oldpan.me/archives/learn-a-little-halide</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393189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3" name="图片 2">
            <a:extLst>
              <a:ext uri="{FF2B5EF4-FFF2-40B4-BE49-F238E27FC236}">
                <a16:creationId xmlns:a16="http://schemas.microsoft.com/office/drawing/2014/main" id="{6F1AAE4B-FD30-1C4E-8728-075D623A1F4E}"/>
              </a:ext>
            </a:extLst>
          </p:cNvPr>
          <p:cNvPicPr>
            <a:picLocks noChangeAspect="1"/>
          </p:cNvPicPr>
          <p:nvPr/>
        </p:nvPicPr>
        <p:blipFill>
          <a:blip r:embed="rId2"/>
          <a:stretch>
            <a:fillRect/>
          </a:stretch>
        </p:blipFill>
        <p:spPr>
          <a:xfrm>
            <a:off x="769789" y="974165"/>
            <a:ext cx="9093739" cy="5676408"/>
          </a:xfrm>
          <a:prstGeom prst="rect">
            <a:avLst/>
          </a:prstGeom>
        </p:spPr>
      </p:pic>
    </p:spTree>
    <p:extLst>
      <p:ext uri="{BB962C8B-B14F-4D97-AF65-F5344CB8AC3E}">
        <p14:creationId xmlns:p14="http://schemas.microsoft.com/office/powerpoint/2010/main" val="281051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D6BFB1-2C6F-7D48-92CF-227D5DDBB9EF}"/>
              </a:ext>
            </a:extLst>
          </p:cNvPr>
          <p:cNvSpPr>
            <a:spLocks noGrp="1"/>
          </p:cNvSpPr>
          <p:nvPr>
            <p:ph sz="half" idx="1"/>
          </p:nvPr>
        </p:nvSpPr>
        <p:spPr/>
        <p:txBody>
          <a:bodyPr/>
          <a:lstStyle/>
          <a:p>
            <a:r>
              <a:rPr kumimoji="1" lang="zh-CN" altLang="en-US" dirty="0"/>
              <a:t>算子</a:t>
            </a:r>
            <a:endParaRPr kumimoji="1" lang="en-US" altLang="zh-CN" dirty="0"/>
          </a:p>
          <a:p>
            <a:r>
              <a:rPr kumimoji="1" lang="zh-CN" altLang="en-US" dirty="0"/>
              <a:t>计算与调度</a:t>
            </a:r>
          </a:p>
        </p:txBody>
      </p:sp>
    </p:spTree>
    <p:extLst>
      <p:ext uri="{BB962C8B-B14F-4D97-AF65-F5344CB8AC3E}">
        <p14:creationId xmlns:p14="http://schemas.microsoft.com/office/powerpoint/2010/main" val="1120929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834DC82-FE21-8D42-8521-D6C513209F1A}"/>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Operator?</a:t>
            </a:r>
            <a:endParaRPr lang="zh-CN" altLang="en-US" dirty="0"/>
          </a:p>
        </p:txBody>
      </p:sp>
      <p:sp>
        <p:nvSpPr>
          <p:cNvPr id="6" name="内容占位符 5">
            <a:extLst>
              <a:ext uri="{FF2B5EF4-FFF2-40B4-BE49-F238E27FC236}">
                <a16:creationId xmlns:a16="http://schemas.microsoft.com/office/drawing/2014/main" id="{434A18A1-E6D9-9648-B5B1-C379A9B2D105}"/>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算子：</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深度学习算法由一个个计算单元组成，我们称这些计算单元为算子（</a:t>
            </a:r>
            <a:r>
              <a:rPr lang="en-US" altLang="zh-CN" dirty="0">
                <a:latin typeface="Gill Sans MT" panose="020B0502020104020203" pitchFamily="34" charset="0"/>
              </a:rPr>
              <a:t>Operator</a:t>
            </a:r>
            <a:r>
              <a:rPr lang="zh-CN" altLang="en-US" dirty="0">
                <a:latin typeface="Gill Sans MT" panose="020B0502020104020203" pitchFamily="34" charset="0"/>
              </a:rPr>
              <a:t>，简称</a:t>
            </a:r>
            <a:r>
              <a:rPr lang="en-US" altLang="zh-CN" dirty="0">
                <a:latin typeface="Gill Sans MT" panose="020B0502020104020203" pitchFamily="34" charset="0"/>
              </a:rPr>
              <a:t>Op</a:t>
            </a:r>
            <a:r>
              <a:rPr lang="zh-CN" altLang="en-US" dirty="0">
                <a:latin typeface="Gill Sans MT" panose="020B0502020104020203" pitchFamily="34" charset="0"/>
              </a:rPr>
              <a:t>）。算子是一个函数空间到函数空间上的映射</a:t>
            </a:r>
            <a:r>
              <a:rPr lang="en-US" altLang="zh-CN" dirty="0">
                <a:latin typeface="Gill Sans MT" panose="020B0502020104020203" pitchFamily="34" charset="0"/>
              </a:rPr>
              <a:t>O</a:t>
            </a:r>
            <a:r>
              <a:rPr lang="zh-CN" altLang="en-US" dirty="0">
                <a:latin typeface="Gill Sans MT" panose="020B0502020104020203" pitchFamily="34" charset="0"/>
              </a:rPr>
              <a:t>：</a:t>
            </a:r>
            <a:r>
              <a:rPr lang="en-US" altLang="zh-CN" dirty="0">
                <a:latin typeface="Gill Sans MT" panose="020B0502020104020203" pitchFamily="34" charset="0"/>
              </a:rPr>
              <a:t>X→Y</a:t>
            </a:r>
            <a:r>
              <a:rPr lang="zh-CN" altLang="en-US" dirty="0">
                <a:latin typeface="Gill Sans MT" panose="020B0502020104020203" pitchFamily="34" charset="0"/>
              </a:rPr>
              <a:t>；从广义上讲，对任何函数进行某一项操作都可以认为是一个算子。于</a:t>
            </a:r>
            <a:r>
              <a:rPr lang="en-US" altLang="zh-CN" dirty="0">
                <a:latin typeface="Gill Sans MT" panose="020B0502020104020203" pitchFamily="34" charset="0"/>
              </a:rPr>
              <a:t>AI</a:t>
            </a:r>
            <a:r>
              <a:rPr lang="zh-CN" altLang="en-US" dirty="0">
                <a:latin typeface="Gill Sans MT" panose="020B0502020104020203" pitchFamily="34" charset="0"/>
              </a:rPr>
              <a:t> 框架而言，所开发的算子是网络模型中涉及到的计算函数。</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算法：</a:t>
            </a:r>
            <a:endParaRPr lang="en-US" altLang="zh-CN" b="1" dirty="0">
              <a:latin typeface="Gill Sans MT" panose="020B0502020104020203" pitchFamily="34" charset="0"/>
            </a:endParaRPr>
          </a:p>
          <a:p>
            <a:pPr>
              <a:lnSpc>
                <a:spcPct val="150000"/>
              </a:lnSpc>
            </a:pPr>
            <a:r>
              <a:rPr lang="zh-CN" altLang="en-US" dirty="0">
                <a:latin typeface="Gill Sans MT" panose="020B0502020104020203" pitchFamily="34" charset="0"/>
              </a:rPr>
              <a:t>算法（</a:t>
            </a:r>
            <a:r>
              <a:rPr lang="en-US" altLang="zh-CN" dirty="0">
                <a:latin typeface="Gill Sans MT" panose="020B0502020104020203" pitchFamily="34" charset="0"/>
              </a:rPr>
              <a:t>Algorithm</a:t>
            </a:r>
            <a:r>
              <a:rPr lang="zh-CN" altLang="en-US" dirty="0">
                <a:latin typeface="Gill Sans MT" panose="020B0502020104020203" pitchFamily="34" charset="0"/>
              </a:rPr>
              <a:t>）是指解题方案的准确而完整的描述，是一系列解决问题的清晰指令，算法代表着用系统的方法描述解决问题的策略机制。</a:t>
            </a:r>
          </a:p>
        </p:txBody>
      </p:sp>
    </p:spTree>
    <p:extLst>
      <p:ext uri="{BB962C8B-B14F-4D97-AF65-F5344CB8AC3E}">
        <p14:creationId xmlns:p14="http://schemas.microsoft.com/office/powerpoint/2010/main" val="382628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1E12B30-D279-794A-BABA-980B6E268C3C}"/>
              </a:ext>
            </a:extLst>
          </p:cNvPr>
          <p:cNvSpPr>
            <a:spLocks noGrp="1"/>
          </p:cNvSpPr>
          <p:nvPr>
            <p:ph type="title"/>
          </p:nvPr>
        </p:nvSpPr>
        <p:spPr/>
        <p:txBody>
          <a:bodyPr/>
          <a:lstStyle/>
          <a:p>
            <a:r>
              <a:rPr lang="zh-CN" altLang="en-US" dirty="0"/>
              <a:t>算子的计算与调度</a:t>
            </a:r>
          </a:p>
        </p:txBody>
      </p:sp>
      <p:sp>
        <p:nvSpPr>
          <p:cNvPr id="6" name="内容占位符 5">
            <a:extLst>
              <a:ext uri="{FF2B5EF4-FFF2-40B4-BE49-F238E27FC236}">
                <a16:creationId xmlns:a16="http://schemas.microsoft.com/office/drawing/2014/main" id="{EC080DE8-F979-D544-9EE3-EECAE9A6231E}"/>
              </a:ext>
            </a:extLst>
          </p:cNvPr>
          <p:cNvSpPr>
            <a:spLocks noGrp="1"/>
          </p:cNvSpPr>
          <p:nvPr>
            <p:ph sz="half" idx="1"/>
          </p:nvPr>
        </p:nvSpPr>
        <p:spPr/>
        <p:txBody>
          <a:bodyPr/>
          <a:lstStyle/>
          <a:p>
            <a:pPr eaLnBrk="1" latinLnBrk="1" hangingPunct="1">
              <a:lnSpc>
                <a:spcPct val="150000"/>
              </a:lnSpc>
            </a:pPr>
            <a:r>
              <a:rPr lang="zh-CN" altLang="en-US" b="1" dirty="0">
                <a:latin typeface="Gill Sans MT" panose="020B0502020104020203" pitchFamily="34" charset="0"/>
              </a:rPr>
              <a:t>计算</a:t>
            </a:r>
            <a:r>
              <a:rPr lang="zh-CN" altLang="en-US" dirty="0">
                <a:latin typeface="Gill Sans MT" panose="020B0502020104020203" pitchFamily="34" charset="0"/>
              </a:rPr>
              <a:t>是算子的定义，回答算子是什么，如何通过具体的算法得到正确的定义结果。</a:t>
            </a:r>
            <a:endParaRPr lang="en-US" altLang="zh-CN" dirty="0">
              <a:latin typeface="Gill Sans MT" panose="020B0502020104020203" pitchFamily="34" charset="0"/>
            </a:endParaRPr>
          </a:p>
          <a:p>
            <a:pPr eaLnBrk="1" latinLnBrk="1" hangingPunct="1">
              <a:lnSpc>
                <a:spcPct val="150000"/>
              </a:lnSpc>
            </a:pPr>
            <a:r>
              <a:rPr lang="zh-CN" altLang="en-US" b="1" dirty="0">
                <a:latin typeface="Gill Sans MT" panose="020B0502020104020203" pitchFamily="34" charset="0"/>
              </a:rPr>
              <a:t>调度</a:t>
            </a:r>
            <a:r>
              <a:rPr lang="zh-CN" altLang="en-US" dirty="0">
                <a:latin typeface="Gill Sans MT" panose="020B0502020104020203" pitchFamily="34" charset="0"/>
              </a:rPr>
              <a:t>是算子的执行策略和具体实现，回答系统具体如何执行算子的计算定义。</a:t>
            </a:r>
            <a:endParaRPr lang="en-US" altLang="zh-CN" dirty="0">
              <a:latin typeface="Gill Sans MT" panose="020B0502020104020203" pitchFamily="34" charset="0"/>
            </a:endParaRPr>
          </a:p>
          <a:p>
            <a:pPr eaLnBrk="1" latinLnBrk="1" hangingPunct="1">
              <a:lnSpc>
                <a:spcPct val="150000"/>
              </a:lnSpc>
            </a:pPr>
            <a:endParaRPr lang="en-US" altLang="zh-CN" dirty="0">
              <a:latin typeface="Gill Sans MT" panose="020B0502020104020203" pitchFamily="34" charset="0"/>
            </a:endParaRPr>
          </a:p>
          <a:p>
            <a:pPr eaLnBrk="1" latinLnBrk="1" hangingPunct="1">
              <a:lnSpc>
                <a:spcPct val="150000"/>
              </a:lnSpc>
            </a:pPr>
            <a:endParaRPr lang="en-US" altLang="zh-CN" dirty="0">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同一算子会有不同的实现方式（即不同的调度方式），但是只会有一种计算形态（具体定义）。</a:t>
            </a:r>
            <a:endParaRPr lang="en-US" altLang="zh-CN" dirty="0">
              <a:latin typeface="Gill Sans MT" panose="020B0502020104020203" pitchFamily="34" charset="0"/>
            </a:endParaRPr>
          </a:p>
          <a:p>
            <a:pPr eaLnBrk="1" latinLnBrk="1" hangingPunct="1">
              <a:lnSpc>
                <a:spcPct val="150000"/>
              </a:lnSpc>
            </a:pPr>
            <a:r>
              <a:rPr lang="zh-CN" altLang="en-US" dirty="0">
                <a:latin typeface="Gill Sans MT" panose="020B0502020104020203" pitchFamily="34" charset="0"/>
              </a:rPr>
              <a:t>计算实现（</a:t>
            </a:r>
            <a:r>
              <a:rPr lang="en-US" altLang="zh-CN" dirty="0">
                <a:latin typeface="Gill Sans MT" panose="020B0502020104020203" pitchFamily="34" charset="0"/>
              </a:rPr>
              <a:t>Function</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Expression</a:t>
            </a:r>
            <a:r>
              <a:rPr lang="zh-CN" altLang="en-US" dirty="0">
                <a:latin typeface="Gill Sans MT" panose="020B0502020104020203" pitchFamily="34" charset="0"/>
              </a:rPr>
              <a:t>）和计算在硬件单元上的调度（</a:t>
            </a:r>
            <a:r>
              <a:rPr lang="en-US" altLang="zh-CN" dirty="0">
                <a:latin typeface="Gill Sans MT" panose="020B0502020104020203" pitchFamily="34" charset="0"/>
              </a:rPr>
              <a:t>Schedule</a:t>
            </a:r>
            <a:r>
              <a:rPr lang="zh-CN" altLang="en-US" dirty="0">
                <a:latin typeface="Gill Sans MT" panose="020B0502020104020203" pitchFamily="34" charset="0"/>
              </a:rPr>
              <a:t>）是分离。</a:t>
            </a:r>
          </a:p>
        </p:txBody>
      </p:sp>
    </p:spTree>
    <p:extLst>
      <p:ext uri="{BB962C8B-B14F-4D97-AF65-F5344CB8AC3E}">
        <p14:creationId xmlns:p14="http://schemas.microsoft.com/office/powerpoint/2010/main" val="550045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1E12B30-D279-794A-BABA-980B6E268C3C}"/>
              </a:ext>
            </a:extLst>
          </p:cNvPr>
          <p:cNvSpPr>
            <a:spLocks noGrp="1"/>
          </p:cNvSpPr>
          <p:nvPr>
            <p:ph type="title"/>
          </p:nvPr>
        </p:nvSpPr>
        <p:spPr/>
        <p:txBody>
          <a:bodyPr/>
          <a:lstStyle/>
          <a:p>
            <a:r>
              <a:rPr lang="zh-CN" altLang="en-US" dirty="0"/>
              <a:t>算子的计算</a:t>
            </a:r>
          </a:p>
        </p:txBody>
      </p:sp>
      <p:sp>
        <p:nvSpPr>
          <p:cNvPr id="6" name="内容占位符 5">
            <a:extLst>
              <a:ext uri="{FF2B5EF4-FFF2-40B4-BE49-F238E27FC236}">
                <a16:creationId xmlns:a16="http://schemas.microsoft.com/office/drawing/2014/main" id="{EC080DE8-F979-D544-9EE3-EECAE9A6231E}"/>
              </a:ext>
            </a:extLst>
          </p:cNvPr>
          <p:cNvSpPr>
            <a:spLocks noGrp="1"/>
          </p:cNvSpPr>
          <p:nvPr>
            <p:ph sz="half" idx="1"/>
          </p:nvPr>
        </p:nvSpPr>
        <p:spPr/>
        <p:txBody>
          <a:bodyPr/>
          <a:lstStyle/>
          <a:p>
            <a:pPr eaLnBrk="1" latinLnBrk="1" hangingPunct="1">
              <a:lnSpc>
                <a:spcPct val="150000"/>
              </a:lnSpc>
            </a:pPr>
            <a:r>
              <a:rPr lang="zh-CN" altLang="en-US" dirty="0">
                <a:latin typeface="Gill Sans MT" panose="020B0502020104020203" pitchFamily="34" charset="0"/>
              </a:rPr>
              <a:t>高斯滤波</a:t>
            </a:r>
          </a:p>
        </p:txBody>
      </p:sp>
      <p:pic>
        <p:nvPicPr>
          <p:cNvPr id="3" name="图片 2">
            <a:extLst>
              <a:ext uri="{FF2B5EF4-FFF2-40B4-BE49-F238E27FC236}">
                <a16:creationId xmlns:a16="http://schemas.microsoft.com/office/drawing/2014/main" id="{2B71F748-801C-364D-A0CF-3ACE5887B368}"/>
              </a:ext>
            </a:extLst>
          </p:cNvPr>
          <p:cNvPicPr>
            <a:picLocks noChangeAspect="1"/>
          </p:cNvPicPr>
          <p:nvPr/>
        </p:nvPicPr>
        <p:blipFill>
          <a:blip r:embed="rId2"/>
          <a:stretch>
            <a:fillRect/>
          </a:stretch>
        </p:blipFill>
        <p:spPr>
          <a:xfrm>
            <a:off x="5954365" y="1772816"/>
            <a:ext cx="5494108" cy="4020428"/>
          </a:xfrm>
          <a:prstGeom prst="rect">
            <a:avLst/>
          </a:prstGeom>
        </p:spPr>
      </p:pic>
      <p:pic>
        <p:nvPicPr>
          <p:cNvPr id="8" name="图片 7">
            <a:extLst>
              <a:ext uri="{FF2B5EF4-FFF2-40B4-BE49-F238E27FC236}">
                <a16:creationId xmlns:a16="http://schemas.microsoft.com/office/drawing/2014/main" id="{F2273AB6-6724-E148-8287-889B36870534}"/>
              </a:ext>
            </a:extLst>
          </p:cNvPr>
          <p:cNvPicPr>
            <a:picLocks noChangeAspect="1"/>
          </p:cNvPicPr>
          <p:nvPr/>
        </p:nvPicPr>
        <p:blipFill>
          <a:blip r:embed="rId3"/>
          <a:stretch>
            <a:fillRect/>
          </a:stretch>
        </p:blipFill>
        <p:spPr>
          <a:xfrm>
            <a:off x="1273845" y="2934670"/>
            <a:ext cx="2160240" cy="697578"/>
          </a:xfrm>
          <a:prstGeom prst="rect">
            <a:avLst/>
          </a:prstGeom>
        </p:spPr>
      </p:pic>
      <p:pic>
        <p:nvPicPr>
          <p:cNvPr id="9" name="图片 8">
            <a:extLst>
              <a:ext uri="{FF2B5EF4-FFF2-40B4-BE49-F238E27FC236}">
                <a16:creationId xmlns:a16="http://schemas.microsoft.com/office/drawing/2014/main" id="{AE271C62-7B4E-7746-B3B6-A263631E051B}"/>
              </a:ext>
            </a:extLst>
          </p:cNvPr>
          <p:cNvPicPr>
            <a:picLocks noChangeAspect="1"/>
          </p:cNvPicPr>
          <p:nvPr/>
        </p:nvPicPr>
        <p:blipFill>
          <a:blip r:embed="rId4"/>
          <a:stretch>
            <a:fillRect/>
          </a:stretch>
        </p:blipFill>
        <p:spPr>
          <a:xfrm>
            <a:off x="1196403" y="4079825"/>
            <a:ext cx="2525713" cy="697578"/>
          </a:xfrm>
          <a:prstGeom prst="rect">
            <a:avLst/>
          </a:prstGeom>
        </p:spPr>
      </p:pic>
    </p:spTree>
    <p:extLst>
      <p:ext uri="{BB962C8B-B14F-4D97-AF65-F5344CB8AC3E}">
        <p14:creationId xmlns:p14="http://schemas.microsoft.com/office/powerpoint/2010/main" val="246805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099E-B71C-3543-AE7D-2CA727E408A8}"/>
              </a:ext>
            </a:extLst>
          </p:cNvPr>
          <p:cNvSpPr>
            <a:spLocks noGrp="1"/>
          </p:cNvSpPr>
          <p:nvPr>
            <p:ph type="title"/>
          </p:nvPr>
        </p:nvSpPr>
        <p:spPr/>
        <p:txBody>
          <a:bodyPr/>
          <a:lstStyle/>
          <a:p>
            <a:r>
              <a:rPr lang="zh-CN" altLang="en-US" dirty="0"/>
              <a:t>算子的计算</a:t>
            </a:r>
            <a:endParaRPr kumimoji="1" lang="zh-CN" altLang="en-US" dirty="0"/>
          </a:p>
        </p:txBody>
      </p:sp>
      <p:pic>
        <p:nvPicPr>
          <p:cNvPr id="5" name="图片 4">
            <a:extLst>
              <a:ext uri="{FF2B5EF4-FFF2-40B4-BE49-F238E27FC236}">
                <a16:creationId xmlns:a16="http://schemas.microsoft.com/office/drawing/2014/main" id="{83A8A0E6-B2B5-214B-9909-A92251DE4F05}"/>
              </a:ext>
            </a:extLst>
          </p:cNvPr>
          <p:cNvPicPr>
            <a:picLocks noChangeAspect="1"/>
          </p:cNvPicPr>
          <p:nvPr/>
        </p:nvPicPr>
        <p:blipFill>
          <a:blip r:embed="rId2"/>
          <a:stretch>
            <a:fillRect/>
          </a:stretch>
        </p:blipFill>
        <p:spPr>
          <a:xfrm>
            <a:off x="7898581" y="1772816"/>
            <a:ext cx="2781300" cy="4254500"/>
          </a:xfrm>
          <a:prstGeom prst="rect">
            <a:avLst/>
          </a:prstGeom>
        </p:spPr>
      </p:pic>
      <p:pic>
        <p:nvPicPr>
          <p:cNvPr id="6" name="图片 5">
            <a:extLst>
              <a:ext uri="{FF2B5EF4-FFF2-40B4-BE49-F238E27FC236}">
                <a16:creationId xmlns:a16="http://schemas.microsoft.com/office/drawing/2014/main" id="{18A4018E-82C4-5141-BBAF-FB6AEBA0786A}"/>
              </a:ext>
            </a:extLst>
          </p:cNvPr>
          <p:cNvPicPr>
            <a:picLocks noChangeAspect="1"/>
          </p:cNvPicPr>
          <p:nvPr/>
        </p:nvPicPr>
        <p:blipFill>
          <a:blip r:embed="rId3"/>
          <a:stretch>
            <a:fillRect/>
          </a:stretch>
        </p:blipFill>
        <p:spPr>
          <a:xfrm>
            <a:off x="985813" y="2006888"/>
            <a:ext cx="5494108" cy="4020428"/>
          </a:xfrm>
          <a:prstGeom prst="rect">
            <a:avLst/>
          </a:prstGeom>
        </p:spPr>
      </p:pic>
    </p:spTree>
    <p:extLst>
      <p:ext uri="{BB962C8B-B14F-4D97-AF65-F5344CB8AC3E}">
        <p14:creationId xmlns:p14="http://schemas.microsoft.com/office/powerpoint/2010/main" val="82494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4099E-B71C-3543-AE7D-2CA727E408A8}"/>
              </a:ext>
            </a:extLst>
          </p:cNvPr>
          <p:cNvSpPr>
            <a:spLocks noGrp="1"/>
          </p:cNvSpPr>
          <p:nvPr>
            <p:ph type="title"/>
          </p:nvPr>
        </p:nvSpPr>
        <p:spPr/>
        <p:txBody>
          <a:bodyPr/>
          <a:lstStyle/>
          <a:p>
            <a:r>
              <a:rPr lang="zh-CN" altLang="en-US" dirty="0"/>
              <a:t>算子的调度</a:t>
            </a:r>
            <a:endParaRPr kumimoji="1" lang="zh-CN" altLang="en-US" dirty="0"/>
          </a:p>
        </p:txBody>
      </p:sp>
      <p:sp>
        <p:nvSpPr>
          <p:cNvPr id="4" name="内容占位符 3">
            <a:extLst>
              <a:ext uri="{FF2B5EF4-FFF2-40B4-BE49-F238E27FC236}">
                <a16:creationId xmlns:a16="http://schemas.microsoft.com/office/drawing/2014/main" id="{D5C83020-D282-2B49-8E9F-836BA519096B}"/>
              </a:ext>
            </a:extLst>
          </p:cNvPr>
          <p:cNvSpPr>
            <a:spLocks noGrp="1"/>
          </p:cNvSpPr>
          <p:nvPr>
            <p:ph sz="half" idx="1"/>
          </p:nvPr>
        </p:nvSpPr>
        <p:spPr>
          <a:xfrm>
            <a:off x="623635" y="1268760"/>
            <a:ext cx="10963473" cy="4608512"/>
          </a:xfrm>
        </p:spPr>
        <p:txBody>
          <a:bodyPr/>
          <a:lstStyle/>
          <a:p>
            <a:pPr>
              <a:lnSpc>
                <a:spcPct val="150000"/>
              </a:lnSpc>
            </a:pPr>
            <a:r>
              <a:rPr lang="zh-CN" altLang="en-US" dirty="0">
                <a:latin typeface="Gill Sans MT" panose="020B0502020104020203" pitchFamily="34" charset="0"/>
              </a:rPr>
              <a:t>对图像进行模糊的操作函数：首先在</a:t>
            </a:r>
            <a:r>
              <a:rPr lang="en-US" altLang="zh-CN" dirty="0">
                <a:latin typeface="Gill Sans MT" panose="020B0502020104020203" pitchFamily="34" charset="0"/>
              </a:rPr>
              <a:t>x</a:t>
            </a:r>
            <a:r>
              <a:rPr lang="zh-CN" altLang="en-US" dirty="0">
                <a:latin typeface="Gill Sans MT" panose="020B0502020104020203" pitchFamily="34" charset="0"/>
              </a:rPr>
              <a:t>轴上对每个像素点以及周围的两个点进行求和平均，然后再到</a:t>
            </a:r>
            <a:r>
              <a:rPr lang="en-US" altLang="zh-CN" dirty="0">
                <a:latin typeface="Gill Sans MT" panose="020B0502020104020203" pitchFamily="34" charset="0"/>
              </a:rPr>
              <a:t>y</a:t>
            </a:r>
            <a:r>
              <a:rPr lang="zh-CN" altLang="en-US" dirty="0">
                <a:latin typeface="Gill Sans MT" panose="020B0502020104020203" pitchFamily="34" charset="0"/>
              </a:rPr>
              <a:t>轴上进行同样的操作，这样相当于一个</a:t>
            </a:r>
            <a:r>
              <a:rPr lang="en-US" altLang="zh-CN" dirty="0">
                <a:latin typeface="Gill Sans MT" panose="020B0502020104020203" pitchFamily="34" charset="0"/>
              </a:rPr>
              <a:t>3×3</a:t>
            </a:r>
            <a:r>
              <a:rPr lang="zh-CN" altLang="en-US" dirty="0">
                <a:latin typeface="Gill Sans MT" panose="020B0502020104020203" pitchFamily="34" charset="0"/>
              </a:rPr>
              <a:t>平均卷积核对整个图像进行操作。</a:t>
            </a:r>
          </a:p>
        </p:txBody>
      </p:sp>
      <p:pic>
        <p:nvPicPr>
          <p:cNvPr id="3" name="图片 2">
            <a:extLst>
              <a:ext uri="{FF2B5EF4-FFF2-40B4-BE49-F238E27FC236}">
                <a16:creationId xmlns:a16="http://schemas.microsoft.com/office/drawing/2014/main" id="{D3B9569D-01AE-7649-8059-0F1F3E10447E}"/>
              </a:ext>
            </a:extLst>
          </p:cNvPr>
          <p:cNvPicPr>
            <a:picLocks noChangeAspect="1"/>
          </p:cNvPicPr>
          <p:nvPr/>
        </p:nvPicPr>
        <p:blipFill>
          <a:blip r:embed="rId2"/>
          <a:stretch>
            <a:fillRect/>
          </a:stretch>
        </p:blipFill>
        <p:spPr>
          <a:xfrm>
            <a:off x="623635" y="2399628"/>
            <a:ext cx="10963473" cy="3765676"/>
          </a:xfrm>
          <a:prstGeom prst="rect">
            <a:avLst/>
          </a:prstGeom>
        </p:spPr>
      </p:pic>
      <p:sp>
        <p:nvSpPr>
          <p:cNvPr id="7" name="矩形 6">
            <a:extLst>
              <a:ext uri="{FF2B5EF4-FFF2-40B4-BE49-F238E27FC236}">
                <a16:creationId xmlns:a16="http://schemas.microsoft.com/office/drawing/2014/main" id="{380FAF31-0879-E14D-88AC-8790E3A9F4E9}"/>
              </a:ext>
            </a:extLst>
          </p:cNvPr>
          <p:cNvSpPr/>
          <p:nvPr/>
        </p:nvSpPr>
        <p:spPr>
          <a:xfrm>
            <a:off x="9214381" y="2492896"/>
            <a:ext cx="2284600" cy="369332"/>
          </a:xfrm>
          <a:prstGeom prst="rect">
            <a:avLst/>
          </a:prstGeom>
        </p:spPr>
        <p:txBody>
          <a:bodyPr wrap="none">
            <a:spAutoFit/>
          </a:bodyPr>
          <a:lstStyle/>
          <a:p>
            <a:r>
              <a:rPr lang="en-US" altLang="zh-CN" dirty="0">
                <a:solidFill>
                  <a:srgbClr val="CA5A5A"/>
                </a:solidFill>
                <a:latin typeface="Gill Sans MT" panose="020B0502020104020203" pitchFamily="34" charset="0"/>
              </a:rPr>
              <a:t>Time used:4521.72 ms</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396171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32887</TotalTime>
  <Words>1238</Words>
  <Application>Microsoft Macintosh PowerPoint</Application>
  <PresentationFormat>自定义</PresentationFormat>
  <Paragraphs>101</Paragraphs>
  <Slides>30</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30</vt:i4>
      </vt:variant>
    </vt:vector>
  </HeadingPairs>
  <TitlesOfParts>
    <vt:vector size="49"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AI编译器-后端优化</vt:lpstr>
      <vt:lpstr>PowerPoint 演示文稿</vt:lpstr>
      <vt:lpstr>Where are we？</vt:lpstr>
      <vt:lpstr>PowerPoint 演示文稿</vt:lpstr>
      <vt:lpstr>What is Operator?</vt:lpstr>
      <vt:lpstr>算子的计算与调度</vt:lpstr>
      <vt:lpstr>算子的计算</vt:lpstr>
      <vt:lpstr>算子的计算</vt:lpstr>
      <vt:lpstr>算子的调度</vt:lpstr>
      <vt:lpstr>算子的调度</vt:lpstr>
      <vt:lpstr>Why Difference?</vt:lpstr>
      <vt:lpstr>算子的调度</vt:lpstr>
      <vt:lpstr>算子的计算与调度</vt:lpstr>
      <vt:lpstr>PowerPoint 演示文稿</vt:lpstr>
      <vt:lpstr>调度策略 Schedule Primitives</vt:lpstr>
      <vt:lpstr>计算特征</vt:lpstr>
      <vt:lpstr>计算特征</vt:lpstr>
      <vt:lpstr>Schedule trees</vt:lpstr>
      <vt:lpstr>Schedule trees</vt:lpstr>
      <vt:lpstr>Schedule trees</vt:lpstr>
      <vt:lpstr>Schedule trees</vt:lpstr>
      <vt:lpstr>Question?</vt:lpstr>
      <vt:lpstr>PowerPoint 演示文稿</vt:lpstr>
      <vt:lpstr>Schedule Transformers</vt:lpstr>
      <vt:lpstr>Schedule Transformers</vt:lpstr>
      <vt:lpstr>Schedule Transformers</vt:lpstr>
      <vt:lpstr>Schedule Evaluation</vt:lpstr>
      <vt:lpstr>Schedule Evaluation</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5329</cp:revision>
  <dcterms:created xsi:type="dcterms:W3CDTF">2015-01-14T10:38:57Z</dcterms:created>
  <dcterms:modified xsi:type="dcterms:W3CDTF">2022-12-25T04:24:56Z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